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Lst>
  <p:sldIdLst>
    <p:sldId id="272" r:id="rId4"/>
    <p:sldId id="274" r:id="rId5"/>
    <p:sldId id="275" r:id="rId6"/>
    <p:sldId id="276" r:id="rId7"/>
    <p:sldId id="258" r:id="rId8"/>
    <p:sldId id="277" r:id="rId9"/>
    <p:sldId id="298" r:id="rId10"/>
    <p:sldId id="280" r:id="rId11"/>
    <p:sldId id="281" r:id="rId12"/>
    <p:sldId id="282" r:id="rId13"/>
    <p:sldId id="284" r:id="rId14"/>
    <p:sldId id="273" r:id="rId15"/>
    <p:sldId id="291" r:id="rId16"/>
    <p:sldId id="259" r:id="rId17"/>
    <p:sldId id="293" r:id="rId18"/>
    <p:sldId id="295" r:id="rId19"/>
    <p:sldId id="292" r:id="rId20"/>
    <p:sldId id="286" r:id="rId21"/>
    <p:sldId id="287" r:id="rId22"/>
    <p:sldId id="294" r:id="rId23"/>
    <p:sldId id="288" r:id="rId24"/>
    <p:sldId id="296" r:id="rId25"/>
    <p:sldId id="289" r:id="rId26"/>
    <p:sldId id="261" r:id="rId27"/>
    <p:sldId id="266" r:id="rId28"/>
    <p:sldId id="300" r:id="rId29"/>
    <p:sldId id="265" r:id="rId30"/>
    <p:sldId id="264" r:id="rId31"/>
    <p:sldId id="263" r:id="rId32"/>
    <p:sldId id="270" r:id="rId33"/>
    <p:sldId id="269" r:id="rId34"/>
    <p:sldId id="268" r:id="rId35"/>
    <p:sldId id="299" r:id="rId36"/>
    <p:sldId id="297" r:id="rId37"/>
    <p:sldId id="267" r:id="rId3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3F9402C-EBFC-4631-A61C-845019F14C15}" type="datetimeFigureOut">
              <a:rPr lang="id-ID" smtClean="0"/>
              <a:pPr/>
              <a:t>03/10/2013</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480D086-B9FB-4C87-BD2C-B40997134357}"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F9402C-EBFC-4631-A61C-845019F14C15}" type="datetimeFigureOut">
              <a:rPr lang="id-ID" smtClean="0"/>
              <a:pPr/>
              <a:t>03/10/2013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80D086-B9FB-4C87-BD2C-B4099713435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F9402C-EBFC-4631-A61C-845019F14C15}" type="datetimeFigureOut">
              <a:rPr lang="id-ID" smtClean="0"/>
              <a:pPr/>
              <a:t>03/10/2013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80D086-B9FB-4C87-BD2C-B40997134357}"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86EAED-F7F2-48F5-804C-C658E4EA6281}" type="datetimeFigureOut">
              <a:rPr lang="id-ID" smtClean="0"/>
              <a:pPr/>
              <a:t>03/10/2013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88B55D-A2FE-45A2-AE8D-466062E2DDFC}" type="slidenum">
              <a:rPr lang="id-ID" smtClean="0"/>
              <a:pPr/>
              <a:t>‹#›</a:t>
            </a:fld>
            <a:endParaRPr lang="id-ID"/>
          </a:p>
        </p:txBody>
      </p:sp>
    </p:spTree>
    <p:extLst>
      <p:ext uri="{BB962C8B-B14F-4D97-AF65-F5344CB8AC3E}">
        <p14:creationId xmlns:p14="http://schemas.microsoft.com/office/powerpoint/2010/main" xmlns="" val="198619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86EAED-F7F2-48F5-804C-C658E4EA6281}" type="datetimeFigureOut">
              <a:rPr lang="id-ID" smtClean="0"/>
              <a:pPr/>
              <a:t>03/10/2013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88B55D-A2FE-45A2-AE8D-466062E2DDFC}" type="slidenum">
              <a:rPr lang="id-ID" smtClean="0"/>
              <a:pPr/>
              <a:t>‹#›</a:t>
            </a:fld>
            <a:endParaRPr lang="id-ID"/>
          </a:p>
        </p:txBody>
      </p:sp>
    </p:spTree>
    <p:extLst>
      <p:ext uri="{BB962C8B-B14F-4D97-AF65-F5344CB8AC3E}">
        <p14:creationId xmlns:p14="http://schemas.microsoft.com/office/powerpoint/2010/main" xmlns="" val="2318451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E86EAED-F7F2-48F5-804C-C658E4EA6281}" type="datetimeFigureOut">
              <a:rPr lang="id-ID" smtClean="0"/>
              <a:pPr/>
              <a:t>03/10/2013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88B55D-A2FE-45A2-AE8D-466062E2DDFC}" type="slidenum">
              <a:rPr lang="id-ID" smtClean="0"/>
              <a:pPr/>
              <a:t>‹#›</a:t>
            </a:fld>
            <a:endParaRPr lang="id-ID"/>
          </a:p>
        </p:txBody>
      </p:sp>
    </p:spTree>
    <p:extLst>
      <p:ext uri="{BB962C8B-B14F-4D97-AF65-F5344CB8AC3E}">
        <p14:creationId xmlns:p14="http://schemas.microsoft.com/office/powerpoint/2010/main" xmlns="" val="841930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86EAED-F7F2-48F5-804C-C658E4EA6281}" type="datetimeFigureOut">
              <a:rPr lang="id-ID" smtClean="0"/>
              <a:pPr/>
              <a:t>03/10/2013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988B55D-A2FE-45A2-AE8D-466062E2DDFC}" type="slidenum">
              <a:rPr lang="id-ID" smtClean="0"/>
              <a:pPr/>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194957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86EAED-F7F2-48F5-804C-C658E4EA6281}" type="datetimeFigureOut">
              <a:rPr lang="id-ID" smtClean="0"/>
              <a:pPr/>
              <a:t>03/10/2013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988B55D-A2FE-45A2-AE8D-466062E2DDFC}" type="slidenum">
              <a:rPr lang="id-ID" smtClean="0"/>
              <a:pPr/>
              <a:t>‹#›</a:t>
            </a:fld>
            <a:endParaRPr lang="id-ID"/>
          </a:p>
        </p:txBody>
      </p:sp>
    </p:spTree>
    <p:extLst>
      <p:ext uri="{BB962C8B-B14F-4D97-AF65-F5344CB8AC3E}">
        <p14:creationId xmlns:p14="http://schemas.microsoft.com/office/powerpoint/2010/main" xmlns="" val="521372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86EAED-F7F2-48F5-804C-C658E4EA6281}" type="datetimeFigureOut">
              <a:rPr lang="id-ID" smtClean="0"/>
              <a:pPr/>
              <a:t>03/10/2013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988B55D-A2FE-45A2-AE8D-466062E2DDFC}" type="slidenum">
              <a:rPr lang="id-ID" smtClean="0"/>
              <a:pPr/>
              <a:t>‹#›</a:t>
            </a:fld>
            <a:endParaRPr lang="id-ID"/>
          </a:p>
        </p:txBody>
      </p:sp>
    </p:spTree>
    <p:extLst>
      <p:ext uri="{BB962C8B-B14F-4D97-AF65-F5344CB8AC3E}">
        <p14:creationId xmlns:p14="http://schemas.microsoft.com/office/powerpoint/2010/main" xmlns="" val="357182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6EAED-F7F2-48F5-804C-C658E4EA6281}" type="datetimeFigureOut">
              <a:rPr lang="id-ID" smtClean="0"/>
              <a:pPr/>
              <a:t>03/10/2013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988B55D-A2FE-45A2-AE8D-466062E2DDFC}" type="slidenum">
              <a:rPr lang="id-ID" smtClean="0"/>
              <a:pPr/>
              <a:t>‹#›</a:t>
            </a:fld>
            <a:endParaRPr lang="id-ID"/>
          </a:p>
        </p:txBody>
      </p:sp>
    </p:spTree>
    <p:extLst>
      <p:ext uri="{BB962C8B-B14F-4D97-AF65-F5344CB8AC3E}">
        <p14:creationId xmlns:p14="http://schemas.microsoft.com/office/powerpoint/2010/main" xmlns="" val="25616327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E86EAED-F7F2-48F5-804C-C658E4EA6281}" type="datetimeFigureOut">
              <a:rPr lang="id-ID" smtClean="0"/>
              <a:pPr/>
              <a:t>03/10/2013</a:t>
            </a:fld>
            <a:endParaRPr lang="id-ID"/>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d-ID">
              <a:solidFill>
                <a:srgbClr val="1F497D"/>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988B55D-A2FE-45A2-AE8D-466062E2DDFC}" type="slidenum">
              <a:rPr lang="id-ID" smtClean="0">
                <a:solidFill>
                  <a:srgbClr val="1F497D"/>
                </a:solidFill>
              </a:rPr>
              <a:pPr/>
              <a:t>‹#›</a:t>
            </a:fld>
            <a:endParaRPr lang="id-ID">
              <a:solidFill>
                <a:srgbClr val="1F497D"/>
              </a:solidFill>
            </a:endParaRPr>
          </a:p>
        </p:txBody>
      </p:sp>
    </p:spTree>
    <p:extLst>
      <p:ext uri="{BB962C8B-B14F-4D97-AF65-F5344CB8AC3E}">
        <p14:creationId xmlns:p14="http://schemas.microsoft.com/office/powerpoint/2010/main" xmlns="" val="4195590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3F9402C-EBFC-4631-A61C-845019F14C15}" type="datetimeFigureOut">
              <a:rPr lang="id-ID" smtClean="0"/>
              <a:pPr/>
              <a:t>03/10/2013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80D086-B9FB-4C87-BD2C-B40997134357}"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6EAED-F7F2-48F5-804C-C658E4EA6281}" type="datetimeFigureOut">
              <a:rPr lang="id-ID" smtClean="0"/>
              <a:pPr/>
              <a:t>03/10/2013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988B55D-A2FE-45A2-AE8D-466062E2DDFC}" type="slidenum">
              <a:rPr lang="id-ID" smtClean="0"/>
              <a:pPr/>
              <a:t>‹#›</a:t>
            </a:fld>
            <a:endParaRPr lang="id-ID"/>
          </a:p>
        </p:txBody>
      </p:sp>
    </p:spTree>
    <p:extLst>
      <p:ext uri="{BB962C8B-B14F-4D97-AF65-F5344CB8AC3E}">
        <p14:creationId xmlns:p14="http://schemas.microsoft.com/office/powerpoint/2010/main" xmlns="" val="1746319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6EAED-F7F2-48F5-804C-C658E4EA6281}" type="datetimeFigureOut">
              <a:rPr lang="id-ID" smtClean="0"/>
              <a:pPr/>
              <a:t>03/10/2013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88B55D-A2FE-45A2-AE8D-466062E2DDFC}" type="slidenum">
              <a:rPr lang="id-ID" smtClean="0"/>
              <a:pPr/>
              <a:t>‹#›</a:t>
            </a:fld>
            <a:endParaRPr lang="id-ID"/>
          </a:p>
        </p:txBody>
      </p:sp>
    </p:spTree>
    <p:extLst>
      <p:ext uri="{BB962C8B-B14F-4D97-AF65-F5344CB8AC3E}">
        <p14:creationId xmlns:p14="http://schemas.microsoft.com/office/powerpoint/2010/main" xmlns="" val="2352158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6EAED-F7F2-48F5-804C-C658E4EA6281}" type="datetimeFigureOut">
              <a:rPr lang="id-ID" smtClean="0"/>
              <a:pPr/>
              <a:t>03/10/2013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88B55D-A2FE-45A2-AE8D-466062E2DDFC}" type="slidenum">
              <a:rPr lang="id-ID" smtClean="0"/>
              <a:pPr/>
              <a:t>‹#›</a:t>
            </a:fld>
            <a:endParaRPr lang="id-ID"/>
          </a:p>
        </p:txBody>
      </p:sp>
    </p:spTree>
    <p:extLst>
      <p:ext uri="{BB962C8B-B14F-4D97-AF65-F5344CB8AC3E}">
        <p14:creationId xmlns:p14="http://schemas.microsoft.com/office/powerpoint/2010/main" xmlns="" val="42294283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17" name="Footer Placeholder 16"/>
          <p:cNvSpPr>
            <a:spLocks noGrp="1"/>
          </p:cNvSpPr>
          <p:nvPr>
            <p:ph type="ftr" sz="quarter" idx="11"/>
          </p:nvPr>
        </p:nvSpPr>
        <p:spPr/>
        <p:txBody>
          <a:bodyPr/>
          <a:lstStyle/>
          <a:p>
            <a:endParaRPr lang="id-ID">
              <a:solidFill>
                <a:srgbClr val="1F497D"/>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480D086-B9FB-4C87-BD2C-B40997134357}"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xmlns="" val="38225662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5" name="Footer Placeholder 4"/>
          <p:cNvSpPr>
            <a:spLocks noGrp="1"/>
          </p:cNvSpPr>
          <p:nvPr>
            <p:ph type="ftr" sz="quarter" idx="11"/>
          </p:nvPr>
        </p:nvSpPr>
        <p:spPr/>
        <p:txBody>
          <a:bodyPr/>
          <a:lstStyle/>
          <a:p>
            <a:endParaRPr lang="id-ID">
              <a:solidFill>
                <a:srgbClr val="1F497D"/>
              </a:solidFill>
            </a:endParaRPr>
          </a:p>
        </p:txBody>
      </p:sp>
      <p:sp>
        <p:nvSpPr>
          <p:cNvPr id="6" name="Slide Number Placeholder 5"/>
          <p:cNvSpPr>
            <a:spLocks noGrp="1"/>
          </p:cNvSpPr>
          <p:nvPr>
            <p:ph type="sldNum" sz="quarter" idx="12"/>
          </p:nvPr>
        </p:nvSpPr>
        <p:spPr/>
        <p:txBody>
          <a:bodyPr/>
          <a:lstStyle/>
          <a:p>
            <a:fld id="{9480D086-B9FB-4C87-BD2C-B40997134357}"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xmlns="" val="13293086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id-ID">
              <a:solidFill>
                <a:srgbClr val="1F497D"/>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9480D086-B9FB-4C87-BD2C-B40997134357}" type="slidenum">
              <a:rPr lang="id-ID" smtClean="0"/>
              <a:pPr/>
              <a:t>‹#›</a:t>
            </a:fld>
            <a:endParaRPr lang="id-ID"/>
          </a:p>
        </p:txBody>
      </p:sp>
    </p:spTree>
    <p:extLst>
      <p:ext uri="{BB962C8B-B14F-4D97-AF65-F5344CB8AC3E}">
        <p14:creationId xmlns:p14="http://schemas.microsoft.com/office/powerpoint/2010/main" xmlns="" val="31819506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6" name="Footer Placeholder 5"/>
          <p:cNvSpPr>
            <a:spLocks noGrp="1"/>
          </p:cNvSpPr>
          <p:nvPr>
            <p:ph type="ftr" sz="quarter" idx="11"/>
          </p:nvPr>
        </p:nvSpPr>
        <p:spPr/>
        <p:txBody>
          <a:bodyPr/>
          <a:lstStyle/>
          <a:p>
            <a:endParaRPr lang="id-ID">
              <a:solidFill>
                <a:srgbClr val="1F497D"/>
              </a:solidFill>
            </a:endParaRPr>
          </a:p>
        </p:txBody>
      </p:sp>
      <p:sp>
        <p:nvSpPr>
          <p:cNvPr id="7" name="Slide Number Placeholder 6"/>
          <p:cNvSpPr>
            <a:spLocks noGrp="1"/>
          </p:cNvSpPr>
          <p:nvPr>
            <p:ph type="sldNum" sz="quarter" idx="12"/>
          </p:nvPr>
        </p:nvSpPr>
        <p:spPr/>
        <p:txBody>
          <a:bodyPr/>
          <a:lstStyle/>
          <a:p>
            <a:fld id="{9480D086-B9FB-4C87-BD2C-B40997134357}"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xmlns="" val="39085518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8" name="Footer Placeholder 7"/>
          <p:cNvSpPr>
            <a:spLocks noGrp="1"/>
          </p:cNvSpPr>
          <p:nvPr>
            <p:ph type="ftr" sz="quarter" idx="11"/>
          </p:nvPr>
        </p:nvSpPr>
        <p:spPr/>
        <p:txBody>
          <a:bodyPr/>
          <a:lstStyle/>
          <a:p>
            <a:endParaRPr lang="id-ID">
              <a:solidFill>
                <a:srgbClr val="1F497D"/>
              </a:solidFill>
            </a:endParaRPr>
          </a:p>
        </p:txBody>
      </p:sp>
      <p:sp>
        <p:nvSpPr>
          <p:cNvPr id="9" name="Slide Number Placeholder 8"/>
          <p:cNvSpPr>
            <a:spLocks noGrp="1"/>
          </p:cNvSpPr>
          <p:nvPr>
            <p:ph type="sldNum" sz="quarter" idx="12"/>
          </p:nvPr>
        </p:nvSpPr>
        <p:spPr/>
        <p:txBody>
          <a:bodyPr/>
          <a:lstStyle/>
          <a:p>
            <a:fld id="{9480D086-B9FB-4C87-BD2C-B40997134357}"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xmlns="" val="26000377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4" name="Footer Placeholder 3"/>
          <p:cNvSpPr>
            <a:spLocks noGrp="1"/>
          </p:cNvSpPr>
          <p:nvPr>
            <p:ph type="ftr" sz="quarter" idx="11"/>
          </p:nvPr>
        </p:nvSpPr>
        <p:spPr/>
        <p:txBody>
          <a:bodyPr/>
          <a:lstStyle/>
          <a:p>
            <a:endParaRPr lang="id-ID">
              <a:solidFill>
                <a:srgbClr val="1F497D"/>
              </a:solidFill>
            </a:endParaRPr>
          </a:p>
        </p:txBody>
      </p:sp>
      <p:sp>
        <p:nvSpPr>
          <p:cNvPr id="5" name="Slide Number Placeholder 4"/>
          <p:cNvSpPr>
            <a:spLocks noGrp="1"/>
          </p:cNvSpPr>
          <p:nvPr>
            <p:ph type="sldNum" sz="quarter" idx="12"/>
          </p:nvPr>
        </p:nvSpPr>
        <p:spPr/>
        <p:txBody>
          <a:bodyPr/>
          <a:lstStyle/>
          <a:p>
            <a:fld id="{9480D086-B9FB-4C87-BD2C-B40997134357}" type="slidenum">
              <a:rPr lang="id-ID" smtClean="0"/>
              <a:pPr/>
              <a:t>‹#›</a:t>
            </a:fld>
            <a:endParaRPr lang="id-ID"/>
          </a:p>
        </p:txBody>
      </p:sp>
    </p:spTree>
    <p:extLst>
      <p:ext uri="{BB962C8B-B14F-4D97-AF65-F5344CB8AC3E}">
        <p14:creationId xmlns:p14="http://schemas.microsoft.com/office/powerpoint/2010/main" xmlns="" val="27944505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3" name="Footer Placeholder 2"/>
          <p:cNvSpPr>
            <a:spLocks noGrp="1"/>
          </p:cNvSpPr>
          <p:nvPr>
            <p:ph type="ftr" sz="quarter" idx="11"/>
          </p:nvPr>
        </p:nvSpPr>
        <p:spPr/>
        <p:txBody>
          <a:bodyPr/>
          <a:lstStyle/>
          <a:p>
            <a:endParaRPr lang="id-ID">
              <a:solidFill>
                <a:srgbClr val="1F497D"/>
              </a:solidFill>
            </a:endParaRPr>
          </a:p>
        </p:txBody>
      </p:sp>
      <p:sp>
        <p:nvSpPr>
          <p:cNvPr id="4" name="Slide Number Placeholder 3"/>
          <p:cNvSpPr>
            <a:spLocks noGrp="1"/>
          </p:cNvSpPr>
          <p:nvPr>
            <p:ph type="sldNum" sz="quarter" idx="12"/>
          </p:nvPr>
        </p:nvSpPr>
        <p:spPr/>
        <p:txBody>
          <a:bodyPr/>
          <a:lstStyle/>
          <a:p>
            <a:fld id="{9480D086-B9FB-4C87-BD2C-B40997134357}" type="slidenum">
              <a:rPr lang="id-ID" smtClean="0"/>
              <a:pPr/>
              <a:t>‹#›</a:t>
            </a:fld>
            <a:endParaRPr lang="id-ID"/>
          </a:p>
        </p:txBody>
      </p:sp>
    </p:spTree>
    <p:extLst>
      <p:ext uri="{BB962C8B-B14F-4D97-AF65-F5344CB8AC3E}">
        <p14:creationId xmlns:p14="http://schemas.microsoft.com/office/powerpoint/2010/main" xmlns="" val="369092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F9402C-EBFC-4631-A61C-845019F14C15}" type="datetimeFigureOut">
              <a:rPr lang="id-ID" smtClean="0"/>
              <a:pPr/>
              <a:t>03/10/2013</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9480D086-B9FB-4C87-BD2C-B40997134357}" type="slidenum">
              <a:rPr lang="id-ID" smtClean="0"/>
              <a:pPr/>
              <a:t>‹#›</a:t>
            </a:fld>
            <a:endParaRPr lang="id-ID"/>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6" name="Footer Placeholder 5"/>
          <p:cNvSpPr>
            <a:spLocks noGrp="1"/>
          </p:cNvSpPr>
          <p:nvPr>
            <p:ph type="ftr" sz="quarter" idx="11"/>
          </p:nvPr>
        </p:nvSpPr>
        <p:spPr/>
        <p:txBody>
          <a:bodyPr/>
          <a:lstStyle/>
          <a:p>
            <a:endParaRPr lang="id-ID">
              <a:solidFill>
                <a:srgbClr val="1F497D"/>
              </a:solidFill>
            </a:endParaRPr>
          </a:p>
        </p:txBody>
      </p:sp>
      <p:sp>
        <p:nvSpPr>
          <p:cNvPr id="7" name="Slide Number Placeholder 6"/>
          <p:cNvSpPr>
            <a:spLocks noGrp="1"/>
          </p:cNvSpPr>
          <p:nvPr>
            <p:ph type="sldNum" sz="quarter" idx="12"/>
          </p:nvPr>
        </p:nvSpPr>
        <p:spPr/>
        <p:txBody>
          <a:bodyPr/>
          <a:lstStyle/>
          <a:p>
            <a:fld id="{9480D086-B9FB-4C87-BD2C-B40997134357}"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xmlns="" val="16305362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id-ID">
              <a:solidFill>
                <a:srgbClr val="1F497D"/>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9480D086-B9FB-4C87-BD2C-B40997134357}"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extLst>
      <p:ext uri="{BB962C8B-B14F-4D97-AF65-F5344CB8AC3E}">
        <p14:creationId xmlns:p14="http://schemas.microsoft.com/office/powerpoint/2010/main" xmlns="" val="4701469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5" name="Footer Placeholder 4"/>
          <p:cNvSpPr>
            <a:spLocks noGrp="1"/>
          </p:cNvSpPr>
          <p:nvPr>
            <p:ph type="ftr" sz="quarter" idx="11"/>
          </p:nvPr>
        </p:nvSpPr>
        <p:spPr/>
        <p:txBody>
          <a:bodyPr/>
          <a:lstStyle/>
          <a:p>
            <a:endParaRPr lang="id-ID">
              <a:solidFill>
                <a:srgbClr val="1F497D"/>
              </a:solidFill>
            </a:endParaRPr>
          </a:p>
        </p:txBody>
      </p:sp>
      <p:sp>
        <p:nvSpPr>
          <p:cNvPr id="6" name="Slide Number Placeholder 5"/>
          <p:cNvSpPr>
            <a:spLocks noGrp="1"/>
          </p:cNvSpPr>
          <p:nvPr>
            <p:ph type="sldNum" sz="quarter" idx="12"/>
          </p:nvPr>
        </p:nvSpPr>
        <p:spPr/>
        <p:txBody>
          <a:bodyPr/>
          <a:lstStyle/>
          <a:p>
            <a:fld id="{9480D086-B9FB-4C87-BD2C-B40997134357}" type="slidenum">
              <a:rPr lang="id-ID" smtClean="0"/>
              <a:pPr/>
              <a:t>‹#›</a:t>
            </a:fld>
            <a:endParaRPr lang="id-ID"/>
          </a:p>
        </p:txBody>
      </p:sp>
    </p:spTree>
    <p:extLst>
      <p:ext uri="{BB962C8B-B14F-4D97-AF65-F5344CB8AC3E}">
        <p14:creationId xmlns:p14="http://schemas.microsoft.com/office/powerpoint/2010/main" xmlns="" val="889108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5" name="Footer Placeholder 4"/>
          <p:cNvSpPr>
            <a:spLocks noGrp="1"/>
          </p:cNvSpPr>
          <p:nvPr>
            <p:ph type="ftr" sz="quarter" idx="11"/>
          </p:nvPr>
        </p:nvSpPr>
        <p:spPr/>
        <p:txBody>
          <a:bodyPr/>
          <a:lstStyle/>
          <a:p>
            <a:endParaRPr lang="id-ID">
              <a:solidFill>
                <a:srgbClr val="1F497D"/>
              </a:solidFill>
            </a:endParaRPr>
          </a:p>
        </p:txBody>
      </p:sp>
      <p:sp>
        <p:nvSpPr>
          <p:cNvPr id="6" name="Slide Number Placeholder 5"/>
          <p:cNvSpPr>
            <a:spLocks noGrp="1"/>
          </p:cNvSpPr>
          <p:nvPr>
            <p:ph type="sldNum" sz="quarter" idx="12"/>
          </p:nvPr>
        </p:nvSpPr>
        <p:spPr/>
        <p:txBody>
          <a:bodyPr/>
          <a:lstStyle/>
          <a:p>
            <a:fld id="{9480D086-B9FB-4C87-BD2C-B40997134357}" type="slidenum">
              <a:rPr lang="id-ID" smtClean="0"/>
              <a:pPr/>
              <a:t>‹#›</a:t>
            </a:fld>
            <a:endParaRPr lang="id-ID"/>
          </a:p>
        </p:txBody>
      </p:sp>
    </p:spTree>
    <p:extLst>
      <p:ext uri="{BB962C8B-B14F-4D97-AF65-F5344CB8AC3E}">
        <p14:creationId xmlns:p14="http://schemas.microsoft.com/office/powerpoint/2010/main" xmlns="" val="2494242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3F9402C-EBFC-4631-A61C-845019F14C15}" type="datetimeFigureOut">
              <a:rPr lang="id-ID" smtClean="0"/>
              <a:pPr/>
              <a:t>03/10/2013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80D086-B9FB-4C87-BD2C-B40997134357}"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3F9402C-EBFC-4631-A61C-845019F14C15}" type="datetimeFigureOut">
              <a:rPr lang="id-ID" smtClean="0"/>
              <a:pPr/>
              <a:t>03/10/2013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480D086-B9FB-4C87-BD2C-B40997134357}"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F9402C-EBFC-4631-A61C-845019F14C15}" type="datetimeFigureOut">
              <a:rPr lang="id-ID" smtClean="0"/>
              <a:pPr/>
              <a:t>03/10/2013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480D086-B9FB-4C87-BD2C-B4099713435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9402C-EBFC-4631-A61C-845019F14C15}" type="datetimeFigureOut">
              <a:rPr lang="id-ID" smtClean="0"/>
              <a:pPr/>
              <a:t>03/10/2013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480D086-B9FB-4C87-BD2C-B4099713435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F9402C-EBFC-4631-A61C-845019F14C15}" type="datetimeFigureOut">
              <a:rPr lang="id-ID" smtClean="0"/>
              <a:pPr/>
              <a:t>03/10/2013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80D086-B9FB-4C87-BD2C-B40997134357}"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F9402C-EBFC-4631-A61C-845019F14C15}" type="datetimeFigureOut">
              <a:rPr lang="id-ID" smtClean="0"/>
              <a:pPr/>
              <a:t>03/10/2013</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9480D086-B9FB-4C87-BD2C-B40997134357}"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3F9402C-EBFC-4631-A61C-845019F14C15}" type="datetimeFigureOut">
              <a:rPr lang="id-ID" smtClean="0"/>
              <a:pPr/>
              <a:t>03/10/2013</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480D086-B9FB-4C87-BD2C-B4099713435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E86EAED-F7F2-48F5-804C-C658E4EA6281}" type="datetimeFigureOut">
              <a:rPr lang="id-ID" smtClean="0"/>
              <a:pPr/>
              <a:t>03/10/2013</a:t>
            </a:fld>
            <a:endParaRPr lang="id-ID"/>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d-ID"/>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988B55D-A2FE-45A2-AE8D-466062E2DDFC}" type="slidenum">
              <a:rPr lang="id-ID" smtClean="0"/>
              <a:pPr/>
              <a:t>‹#›</a:t>
            </a:fld>
            <a:endParaRPr lang="id-ID"/>
          </a:p>
        </p:txBody>
      </p:sp>
    </p:spTree>
    <p:extLst>
      <p:ext uri="{BB962C8B-B14F-4D97-AF65-F5344CB8AC3E}">
        <p14:creationId xmlns:p14="http://schemas.microsoft.com/office/powerpoint/2010/main" xmlns="" val="35179931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3F9402C-EBFC-4631-A61C-845019F14C15}" type="datetimeFigureOut">
              <a:rPr lang="id-ID" smtClean="0">
                <a:solidFill>
                  <a:srgbClr val="1F497D"/>
                </a:solidFill>
              </a:rPr>
              <a:pPr/>
              <a:t>03/10/2013</a:t>
            </a:fld>
            <a:endParaRPr lang="id-ID">
              <a:solidFill>
                <a:srgbClr val="1F497D"/>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solidFill>
                <a:srgbClr val="1F497D"/>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480D086-B9FB-4C87-BD2C-B40997134357}" type="slidenum">
              <a:rPr lang="id-ID" smtClean="0"/>
              <a:pPr/>
              <a:t>‹#›</a:t>
            </a:fld>
            <a:endParaRPr lang="id-ID"/>
          </a:p>
        </p:txBody>
      </p:sp>
    </p:spTree>
    <p:extLst>
      <p:ext uri="{BB962C8B-B14F-4D97-AF65-F5344CB8AC3E}">
        <p14:creationId xmlns:p14="http://schemas.microsoft.com/office/powerpoint/2010/main" xmlns="" val="333713173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3600" t="3342" r="2725"/>
          <a:stretch/>
        </p:blipFill>
        <p:spPr bwMode="auto">
          <a:xfrm>
            <a:off x="0" y="0"/>
            <a:ext cx="9144000" cy="52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1187624" y="5733256"/>
            <a:ext cx="6696744" cy="646331"/>
          </a:xfrm>
          <a:prstGeom prst="rect">
            <a:avLst/>
          </a:prstGeom>
          <a:noFill/>
        </p:spPr>
        <p:txBody>
          <a:bodyPr wrap="square" rtlCol="0">
            <a:spAutoFit/>
          </a:bodyPr>
          <a:lstStyle/>
          <a:p>
            <a:pPr algn="ctr"/>
            <a:r>
              <a:rPr lang="id-ID" sz="3600" b="1" dirty="0">
                <a:ln w="18000">
                  <a:solidFill>
                    <a:schemeClr val="accent2">
                      <a:satMod val="140000"/>
                    </a:schemeClr>
                  </a:solidFill>
                  <a:prstDash val="solid"/>
                  <a:miter lim="800000"/>
                </a:ln>
                <a:solidFill>
                  <a:schemeClr val="accent1">
                    <a:lumMod val="40000"/>
                    <a:lumOff val="60000"/>
                  </a:schemeClr>
                </a:solidFill>
                <a:effectLst>
                  <a:outerShdw blurRad="25500" dist="23000" dir="7020000" algn="tl">
                    <a:srgbClr val="000000">
                      <a:alpha val="50000"/>
                    </a:srgbClr>
                  </a:outerShdw>
                </a:effectLst>
                <a:latin typeface="Arial" pitchFamily="34" charset="0"/>
                <a:cs typeface="Arial" pitchFamily="34" charset="0"/>
              </a:rPr>
              <a:t>Drs. D. A. Tirta Ray, M.Si.</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483768" y="1310892"/>
            <a:ext cx="4093814" cy="4062324"/>
          </a:xfrm>
          <a:prstGeom prst="rect">
            <a:avLst/>
          </a:prstGeom>
          <a:ln>
            <a:noFill/>
          </a:ln>
          <a:effectLst>
            <a:outerShdw blurRad="190500" algn="tl" rotWithShape="0">
              <a:srgbClr val="000000">
                <a:alpha val="70000"/>
              </a:srgbClr>
            </a:outerShdw>
          </a:effectLst>
        </p:spPr>
      </p:pic>
      <p:sp>
        <p:nvSpPr>
          <p:cNvPr id="4" name="TextBox 3"/>
          <p:cNvSpPr txBox="1"/>
          <p:nvPr/>
        </p:nvSpPr>
        <p:spPr>
          <a:xfrm>
            <a:off x="971600" y="260648"/>
            <a:ext cx="7344816" cy="1446550"/>
          </a:xfrm>
          <a:prstGeom prst="rect">
            <a:avLst/>
          </a:prstGeom>
          <a:noFill/>
        </p:spPr>
        <p:txBody>
          <a:bodyPr wrap="square" rtlCol="0">
            <a:spAutoFit/>
          </a:bodyPr>
          <a:lstStyle/>
          <a:p>
            <a:pPr algn="ctr"/>
            <a:r>
              <a:rPr lang="id-ID" sz="4400" b="1" dirty="0" smtClean="0">
                <a:ln w="17780" cmpd="sng">
                  <a:solidFill>
                    <a:srgbClr val="FFFFFF"/>
                  </a:solidFill>
                  <a:prstDash val="solid"/>
                  <a:miter lim="800000"/>
                </a:ln>
                <a:solidFill>
                  <a:schemeClr val="bg2"/>
                </a:solidFill>
                <a:effectLst>
                  <a:outerShdw blurRad="50800" algn="tl" rotWithShape="0">
                    <a:srgbClr val="000000"/>
                  </a:outerShdw>
                </a:effectLst>
                <a:latin typeface="Arial Black" pitchFamily="34" charset="0"/>
              </a:rPr>
              <a:t>KEDUDUKAN DAN FUNGSI PANCASILA </a:t>
            </a:r>
            <a:endParaRPr lang="id-ID" sz="4400" b="1" dirty="0">
              <a:ln w="17780" cmpd="sng">
                <a:solidFill>
                  <a:srgbClr val="FFFFFF"/>
                </a:solidFill>
                <a:prstDash val="solid"/>
                <a:miter lim="800000"/>
              </a:ln>
              <a:solidFill>
                <a:schemeClr val="bg2"/>
              </a:solidFill>
              <a:effectLst>
                <a:outerShdw blurRad="50800" algn="tl" rotWithShape="0">
                  <a:srgbClr val="000000"/>
                </a:outerShdw>
              </a:effectLst>
              <a:latin typeface="Arial Black" pitchFamily="34" charset="0"/>
            </a:endParaRPr>
          </a:p>
        </p:txBody>
      </p:sp>
      <p:sp>
        <p:nvSpPr>
          <p:cNvPr id="6" name="TextBox 5"/>
          <p:cNvSpPr txBox="1"/>
          <p:nvPr/>
        </p:nvSpPr>
        <p:spPr>
          <a:xfrm>
            <a:off x="1043608" y="260648"/>
            <a:ext cx="7344816" cy="1446550"/>
          </a:xfrm>
          <a:prstGeom prst="rect">
            <a:avLst/>
          </a:prstGeom>
          <a:noFill/>
        </p:spPr>
        <p:txBody>
          <a:bodyPr wrap="square" rtlCol="0">
            <a:spAutoFit/>
          </a:bodyPr>
          <a:lstStyle/>
          <a:p>
            <a:pPr algn="ctr"/>
            <a:r>
              <a:rPr lang="id-ID"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Black" pitchFamily="34" charset="0"/>
              </a:rPr>
              <a:t>KEDUDUKAN DAN </a:t>
            </a:r>
            <a:r>
              <a:rPr lang="id-ID" sz="4400" b="1" dirty="0" smtClean="0">
                <a:ln w="10541" cmpd="sng">
                  <a:solidFill>
                    <a:schemeClr val="accent1">
                      <a:shade val="88000"/>
                      <a:satMod val="110000"/>
                    </a:schemeClr>
                  </a:solidFill>
                  <a:prstDash val="solid"/>
                </a:ln>
                <a:latin typeface="Arial Black" pitchFamily="34" charset="0"/>
              </a:rPr>
              <a:t>FUNGSI PANCASILA </a:t>
            </a:r>
            <a:endParaRPr lang="id-ID" sz="4400" b="1" dirty="0">
              <a:ln w="10541" cmpd="sng">
                <a:solidFill>
                  <a:schemeClr val="accent1">
                    <a:shade val="88000"/>
                    <a:satMod val="110000"/>
                  </a:schemeClr>
                </a:solidFill>
                <a:prstDash val="solid"/>
              </a:ln>
              <a:latin typeface="Arial Black" pitchFamily="34" charset="0"/>
            </a:endParaRPr>
          </a:p>
        </p:txBody>
      </p:sp>
      <p:sp>
        <p:nvSpPr>
          <p:cNvPr id="10" name="TextBox 9"/>
          <p:cNvSpPr txBox="1"/>
          <p:nvPr/>
        </p:nvSpPr>
        <p:spPr>
          <a:xfrm>
            <a:off x="1259632" y="5734997"/>
            <a:ext cx="6696744" cy="646331"/>
          </a:xfrm>
          <a:prstGeom prst="rect">
            <a:avLst/>
          </a:prstGeom>
          <a:noFill/>
        </p:spPr>
        <p:txBody>
          <a:bodyPr wrap="square" rtlCol="0">
            <a:spAutoFit/>
          </a:bodyPr>
          <a:lstStyle/>
          <a:p>
            <a:pPr algn="ctr"/>
            <a:r>
              <a:rPr lang="id-ID" sz="3600" b="1" dirty="0">
                <a:ln w="18000">
                  <a:solidFill>
                    <a:schemeClr val="accent2">
                      <a:satMod val="140000"/>
                    </a:schemeClr>
                  </a:solidFill>
                  <a:prstDash val="solid"/>
                  <a:miter lim="800000"/>
                </a:ln>
                <a:solidFill>
                  <a:schemeClr val="tx1">
                    <a:lumMod val="85000"/>
                    <a:lumOff val="15000"/>
                  </a:schemeClr>
                </a:solidFill>
                <a:effectLst>
                  <a:outerShdw blurRad="25500" dist="23000" dir="7020000" algn="tl">
                    <a:srgbClr val="000000">
                      <a:alpha val="50000"/>
                    </a:srgbClr>
                  </a:outerShdw>
                </a:effectLst>
                <a:latin typeface="Arial" pitchFamily="34" charset="0"/>
                <a:cs typeface="Arial" pitchFamily="34" charset="0"/>
              </a:rPr>
              <a:t>Drs. D. A. Tirta Ray, </a:t>
            </a:r>
            <a:r>
              <a:rPr lang="id-ID" sz="3600" b="1" dirty="0" smtClean="0">
                <a:ln w="18000">
                  <a:solidFill>
                    <a:schemeClr val="accent2">
                      <a:satMod val="140000"/>
                    </a:schemeClr>
                  </a:solidFill>
                  <a:prstDash val="solid"/>
                  <a:miter lim="800000"/>
                </a:ln>
                <a:solidFill>
                  <a:schemeClr val="tx1">
                    <a:lumMod val="85000"/>
                    <a:lumOff val="15000"/>
                  </a:schemeClr>
                </a:solidFill>
                <a:effectLst>
                  <a:outerShdw blurRad="25500" dist="23000" dir="7020000" algn="tl">
                    <a:srgbClr val="000000">
                      <a:alpha val="50000"/>
                    </a:srgbClr>
                  </a:outerShdw>
                </a:effectLst>
                <a:latin typeface="Arial" pitchFamily="34" charset="0"/>
                <a:cs typeface="Arial" pitchFamily="34" charset="0"/>
              </a:rPr>
              <a:t>M.Si</a:t>
            </a:r>
            <a:r>
              <a:rPr lang="id-ID" sz="3600" b="1" dirty="0">
                <a:ln w="18000">
                  <a:solidFill>
                    <a:schemeClr val="accent2">
                      <a:satMod val="140000"/>
                    </a:schemeClr>
                  </a:solidFill>
                  <a:prstDash val="solid"/>
                  <a:miter lim="800000"/>
                </a:ln>
                <a:solidFill>
                  <a:schemeClr val="tx1">
                    <a:lumMod val="85000"/>
                    <a:lumOff val="15000"/>
                  </a:schemeClr>
                </a:solidFill>
                <a:effectLst>
                  <a:outerShdw blurRad="25500" dist="23000" dir="7020000" algn="tl">
                    <a:srgbClr val="000000">
                      <a:alpha val="50000"/>
                    </a:srgbClr>
                  </a:outerShdw>
                </a:effectLst>
                <a:latin typeface="Arial" pitchFamily="34" charset="0"/>
                <a:cs typeface="Arial" pitchFamily="34" charset="0"/>
              </a:rPr>
              <a:t>.</a:t>
            </a:r>
          </a:p>
        </p:txBody>
      </p:sp>
    </p:spTree>
    <p:extLst>
      <p:ext uri="{BB962C8B-B14F-4D97-AF65-F5344CB8AC3E}">
        <p14:creationId xmlns:p14="http://schemas.microsoft.com/office/powerpoint/2010/main" xmlns="" val="3690457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712968" cy="1692771"/>
          </a:xfrm>
          <a:prstGeom prst="rect">
            <a:avLst/>
          </a:prstGeom>
        </p:spPr>
        <p:txBody>
          <a:bodyPr wrap="square">
            <a:spAutoFit/>
          </a:bodyPr>
          <a:lstStyle/>
          <a:p>
            <a:r>
              <a:rPr lang="id-ID" sz="4000" b="1" dirty="0"/>
              <a:t>B</a:t>
            </a:r>
            <a:r>
              <a:rPr lang="id-ID" sz="4000" b="1" dirty="0" smtClean="0"/>
              <a:t>. </a:t>
            </a:r>
            <a:r>
              <a:rPr lang="id-ID" sz="4000" b="1" dirty="0"/>
              <a:t>Fungsi Dasar Negara</a:t>
            </a:r>
          </a:p>
          <a:p>
            <a:r>
              <a:rPr lang="id-ID" sz="3200" dirty="0"/>
              <a:t>Pada umumnya dasar negara dipergunakan oleh bangsa pendukungnya sebagai berikut:</a:t>
            </a:r>
          </a:p>
        </p:txBody>
      </p:sp>
      <p:sp>
        <p:nvSpPr>
          <p:cNvPr id="3" name="Rectangle 2"/>
          <p:cNvSpPr/>
          <p:nvPr/>
        </p:nvSpPr>
        <p:spPr>
          <a:xfrm>
            <a:off x="395537" y="2060848"/>
            <a:ext cx="8208912" cy="2554545"/>
          </a:xfrm>
          <a:prstGeom prst="rect">
            <a:avLst/>
          </a:prstGeom>
        </p:spPr>
        <p:txBody>
          <a:bodyPr wrap="square">
            <a:spAutoFit/>
          </a:bodyPr>
          <a:lstStyle/>
          <a:p>
            <a:pPr marL="514350" indent="-514350" algn="just">
              <a:buFont typeface="+mj-lt"/>
              <a:buAutoNum type="arabicParenR"/>
            </a:pPr>
            <a:r>
              <a:rPr lang="id-ID" sz="3200" b="1" dirty="0" smtClean="0"/>
              <a:t>Dasar </a:t>
            </a:r>
            <a:r>
              <a:rPr lang="id-ID" sz="3200" b="1" dirty="0"/>
              <a:t>berdiri dan tegaknya </a:t>
            </a:r>
            <a:r>
              <a:rPr lang="id-ID" sz="3200" b="1" dirty="0" smtClean="0"/>
              <a:t>negara</a:t>
            </a:r>
          </a:p>
          <a:p>
            <a:pPr algn="just"/>
            <a:r>
              <a:rPr lang="id-ID" sz="3200" b="1" dirty="0" smtClean="0"/>
              <a:t>      </a:t>
            </a:r>
            <a:r>
              <a:rPr lang="id-ID" sz="3200" dirty="0" smtClean="0"/>
              <a:t>Pemikiran </a:t>
            </a:r>
            <a:r>
              <a:rPr lang="id-ID" sz="3200" dirty="0"/>
              <a:t>yang mendalam tentang dasar negara </a:t>
            </a:r>
            <a:r>
              <a:rPr lang="id-ID" sz="3200" dirty="0" smtClean="0"/>
              <a:t>    </a:t>
            </a:r>
          </a:p>
          <a:p>
            <a:pPr algn="just"/>
            <a:r>
              <a:rPr lang="id-ID" sz="3200" dirty="0"/>
              <a:t> </a:t>
            </a:r>
            <a:r>
              <a:rPr lang="id-ID" sz="3200" dirty="0" smtClean="0"/>
              <a:t>     lazimnya </a:t>
            </a:r>
            <a:r>
              <a:rPr lang="id-ID" sz="3200" dirty="0"/>
              <a:t>muncul ketika suatu bangsa hendak  </a:t>
            </a:r>
            <a:r>
              <a:rPr lang="id-ID" sz="3200" dirty="0" smtClean="0"/>
              <a:t>   </a:t>
            </a:r>
          </a:p>
          <a:p>
            <a:pPr algn="just"/>
            <a:r>
              <a:rPr lang="id-ID" sz="3200" dirty="0"/>
              <a:t> </a:t>
            </a:r>
            <a:r>
              <a:rPr lang="id-ID" sz="3200" dirty="0" smtClean="0"/>
              <a:t>     mendirikan </a:t>
            </a:r>
            <a:r>
              <a:rPr lang="id-ID" sz="3200" dirty="0"/>
              <a:t>negara. Oleh karena itu, dasar </a:t>
            </a:r>
            <a:r>
              <a:rPr lang="id-ID" sz="3200" dirty="0" smtClean="0"/>
              <a:t>negara     </a:t>
            </a:r>
          </a:p>
          <a:p>
            <a:pPr algn="just"/>
            <a:r>
              <a:rPr lang="id-ID" sz="3200" dirty="0"/>
              <a:t> </a:t>
            </a:r>
            <a:r>
              <a:rPr lang="id-ID" sz="3200" dirty="0" smtClean="0"/>
              <a:t>     berfungsi </a:t>
            </a:r>
            <a:r>
              <a:rPr lang="id-ID" sz="3200" dirty="0"/>
              <a:t>sebagai dasar berdirinya suatu negara.</a:t>
            </a:r>
          </a:p>
        </p:txBody>
      </p:sp>
      <p:sp>
        <p:nvSpPr>
          <p:cNvPr id="4" name="Rectangle 3"/>
          <p:cNvSpPr/>
          <p:nvPr/>
        </p:nvSpPr>
        <p:spPr>
          <a:xfrm>
            <a:off x="685800" y="5486400"/>
            <a:ext cx="8902619" cy="2062103"/>
          </a:xfrm>
          <a:prstGeom prst="rect">
            <a:avLst/>
          </a:prstGeom>
        </p:spPr>
        <p:txBody>
          <a:bodyPr wrap="square">
            <a:spAutoFit/>
          </a:bodyPr>
          <a:lstStyle/>
          <a:p>
            <a:r>
              <a:rPr lang="id-ID" sz="3200" b="1" dirty="0" smtClean="0"/>
              <a:t>2) Dasar </a:t>
            </a:r>
            <a:r>
              <a:rPr lang="id-ID" sz="3200" b="1" dirty="0"/>
              <a:t>kegiatan penyelenggaraan negara</a:t>
            </a:r>
          </a:p>
          <a:p>
            <a:r>
              <a:rPr lang="id-ID" sz="3200" dirty="0"/>
              <a:t> </a:t>
            </a:r>
            <a:r>
              <a:rPr lang="id-ID" sz="3200" dirty="0" smtClean="0"/>
              <a:t>    Negara </a:t>
            </a:r>
            <a:r>
              <a:rPr lang="id-ID" sz="3200" dirty="0"/>
              <a:t>didirikan untuk mewujudkan cita-cita </a:t>
            </a:r>
            <a:r>
              <a:rPr lang="id-ID" sz="3200" dirty="0" smtClean="0"/>
              <a:t>dan </a:t>
            </a:r>
          </a:p>
          <a:p>
            <a:r>
              <a:rPr lang="id-ID" sz="3200" dirty="0"/>
              <a:t> </a:t>
            </a:r>
            <a:r>
              <a:rPr lang="id-ID" sz="3200" dirty="0" smtClean="0"/>
              <a:t>    tujuan </a:t>
            </a:r>
            <a:r>
              <a:rPr lang="id-ID" sz="3200" dirty="0"/>
              <a:t>nasional suatu bangsa yang bersangkutan, di  </a:t>
            </a:r>
            <a:r>
              <a:rPr lang="id-ID" sz="3200" dirty="0" smtClean="0"/>
              <a:t>  </a:t>
            </a:r>
          </a:p>
          <a:p>
            <a:r>
              <a:rPr lang="id-ID" sz="3200" dirty="0"/>
              <a:t> </a:t>
            </a:r>
            <a:r>
              <a:rPr lang="id-ID" sz="3200" dirty="0" smtClean="0"/>
              <a:t>    bawah </a:t>
            </a:r>
            <a:r>
              <a:rPr lang="id-ID" sz="3200" dirty="0"/>
              <a:t>pimpinan para penyelenggara negara.</a:t>
            </a:r>
          </a:p>
        </p:txBody>
      </p:sp>
    </p:spTree>
    <p:extLst>
      <p:ext uri="{BB962C8B-B14F-4D97-AF65-F5344CB8AC3E}">
        <p14:creationId xmlns:p14="http://schemas.microsoft.com/office/powerpoint/2010/main" xmlns="" val="3997708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2862322"/>
          </a:xfrm>
          <a:prstGeom prst="rect">
            <a:avLst/>
          </a:prstGeom>
          <a:gradFill>
            <a:gsLst>
              <a:gs pos="0">
                <a:schemeClr val="accent2">
                  <a:lumMod val="20000"/>
                  <a:lumOff val="80000"/>
                </a:schemeClr>
              </a:gs>
              <a:gs pos="50000">
                <a:schemeClr val="accent1">
                  <a:tint val="44500"/>
                  <a:satMod val="160000"/>
                </a:schemeClr>
              </a:gs>
              <a:gs pos="100000">
                <a:schemeClr val="accent1">
                  <a:tint val="23500"/>
                  <a:satMod val="160000"/>
                </a:schemeClr>
              </a:gs>
            </a:gsLst>
            <a:lin ang="5400000" scaled="0"/>
          </a:gradFill>
        </p:spPr>
        <p:txBody>
          <a:bodyPr wrap="square">
            <a:spAutoFit/>
          </a:bodyPr>
          <a:lstStyle/>
          <a:p>
            <a:r>
              <a:rPr lang="id-ID" sz="3600" b="1" dirty="0" smtClean="0"/>
              <a:t>3) Dasar </a:t>
            </a:r>
            <a:r>
              <a:rPr lang="id-ID" sz="3600" b="1" dirty="0"/>
              <a:t>Partisipasi Warga Negara</a:t>
            </a:r>
          </a:p>
          <a:p>
            <a:r>
              <a:rPr lang="id-ID" sz="3600" dirty="0" smtClean="0"/>
              <a:t>	Semua </a:t>
            </a:r>
            <a:r>
              <a:rPr lang="id-ID" sz="3600" dirty="0"/>
              <a:t>warga negara mempinyai hak dan </a:t>
            </a:r>
            <a:r>
              <a:rPr lang="id-ID" sz="3600" dirty="0" smtClean="0"/>
              <a:t>	kewajiban </a:t>
            </a:r>
            <a:r>
              <a:rPr lang="id-ID" sz="3600" dirty="0"/>
              <a:t>sama untuk mempertahankan </a:t>
            </a:r>
            <a:r>
              <a:rPr lang="id-ID" sz="3600" dirty="0" smtClean="0"/>
              <a:t>	negara </a:t>
            </a:r>
            <a:r>
              <a:rPr lang="id-ID" sz="3600" dirty="0"/>
              <a:t>dan berpatisipasi dalam upaya bersama </a:t>
            </a:r>
            <a:r>
              <a:rPr lang="id-ID" sz="3600" dirty="0" smtClean="0"/>
              <a:t>	mencapai </a:t>
            </a:r>
            <a:r>
              <a:rPr lang="id-ID" sz="3600" dirty="0"/>
              <a:t>tujuan bangsa.</a:t>
            </a:r>
          </a:p>
        </p:txBody>
      </p:sp>
      <p:sp>
        <p:nvSpPr>
          <p:cNvPr id="3" name="Rectangle 2"/>
          <p:cNvSpPr/>
          <p:nvPr/>
        </p:nvSpPr>
        <p:spPr>
          <a:xfrm>
            <a:off x="420804" y="4495800"/>
            <a:ext cx="8723196" cy="3170099"/>
          </a:xfrm>
          <a:prstGeom prst="rect">
            <a:avLst/>
          </a:prstGeom>
          <a:gradFill>
            <a:gsLst>
              <a:gs pos="0">
                <a:schemeClr val="accent3">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wrap="square">
            <a:spAutoFit/>
          </a:bodyPr>
          <a:lstStyle/>
          <a:p>
            <a:r>
              <a:rPr lang="id-ID" sz="3200" b="1" dirty="0" smtClean="0"/>
              <a:t>4) </a:t>
            </a:r>
            <a:r>
              <a:rPr lang="id-ID" sz="4000" b="1" dirty="0" smtClean="0"/>
              <a:t>Dasar </a:t>
            </a:r>
            <a:r>
              <a:rPr lang="id-ID" sz="4000" b="1" dirty="0"/>
              <a:t>pergaulan antar warga negara</a:t>
            </a:r>
          </a:p>
          <a:p>
            <a:r>
              <a:rPr lang="id-ID" sz="3200" dirty="0" smtClean="0"/>
              <a:t>	</a:t>
            </a:r>
            <a:r>
              <a:rPr lang="id-ID" sz="3200" dirty="0" smtClean="0">
                <a:latin typeface="Arial" pitchFamily="34" charset="0"/>
                <a:cs typeface="Arial" pitchFamily="34" charset="0"/>
              </a:rPr>
              <a:t>Dasar </a:t>
            </a:r>
            <a:r>
              <a:rPr lang="id-ID" sz="3200" dirty="0">
                <a:latin typeface="Arial" pitchFamily="34" charset="0"/>
                <a:cs typeface="Arial" pitchFamily="34" charset="0"/>
              </a:rPr>
              <a:t>Negara tidak hanya menjadi dasar </a:t>
            </a:r>
            <a:r>
              <a:rPr lang="id-ID" sz="3200" dirty="0" smtClean="0">
                <a:latin typeface="Arial" pitchFamily="34" charset="0"/>
                <a:cs typeface="Arial" pitchFamily="34" charset="0"/>
              </a:rPr>
              <a:t>	perhubungan </a:t>
            </a:r>
            <a:r>
              <a:rPr lang="id-ID" sz="3200" dirty="0">
                <a:latin typeface="Arial" pitchFamily="34" charset="0"/>
                <a:cs typeface="Arial" pitchFamily="34" charset="0"/>
              </a:rPr>
              <a:t>antara warga negara </a:t>
            </a:r>
            <a:r>
              <a:rPr lang="id-ID" sz="3200" dirty="0" smtClean="0">
                <a:latin typeface="Arial" pitchFamily="34" charset="0"/>
                <a:cs typeface="Arial" pitchFamily="34" charset="0"/>
              </a:rPr>
              <a:t>	dengan </a:t>
            </a:r>
            <a:r>
              <a:rPr lang="id-ID" sz="3200" dirty="0">
                <a:latin typeface="Arial" pitchFamily="34" charset="0"/>
                <a:cs typeface="Arial" pitchFamily="34" charset="0"/>
              </a:rPr>
              <a:t>negara, </a:t>
            </a:r>
            <a:r>
              <a:rPr lang="id-ID" sz="3200" dirty="0" smtClean="0">
                <a:latin typeface="Arial" pitchFamily="34" charset="0"/>
                <a:cs typeface="Arial" pitchFamily="34" charset="0"/>
              </a:rPr>
              <a:t>melainkan </a:t>
            </a:r>
            <a:r>
              <a:rPr lang="id-ID" sz="3200" dirty="0">
                <a:latin typeface="Arial" pitchFamily="34" charset="0"/>
                <a:cs typeface="Arial" pitchFamily="34" charset="0"/>
              </a:rPr>
              <a:t>juga dasar </a:t>
            </a:r>
            <a:r>
              <a:rPr lang="id-ID" sz="3200" dirty="0" smtClean="0">
                <a:latin typeface="Arial" pitchFamily="34" charset="0"/>
                <a:cs typeface="Arial" pitchFamily="34" charset="0"/>
              </a:rPr>
              <a:t>	bagi </a:t>
            </a:r>
            <a:r>
              <a:rPr lang="id-ID" sz="3200" dirty="0">
                <a:latin typeface="Arial" pitchFamily="34" charset="0"/>
                <a:cs typeface="Arial" pitchFamily="34" charset="0"/>
              </a:rPr>
              <a:t>perhubungan </a:t>
            </a:r>
            <a:r>
              <a:rPr lang="id-ID" sz="3200" dirty="0" smtClean="0">
                <a:latin typeface="Arial" pitchFamily="34" charset="0"/>
                <a:cs typeface="Arial" pitchFamily="34" charset="0"/>
              </a:rPr>
              <a:t>antar warga 	negara.</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xmlns="" val="3429496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026596"/>
            <a:ext cx="8892480" cy="2062103"/>
          </a:xfrm>
          <a:prstGeom prst="rect">
            <a:avLst/>
          </a:prstGeom>
        </p:spPr>
        <p:txBody>
          <a:bodyPr wrap="square">
            <a:spAutoFit/>
          </a:bodyPr>
          <a:lstStyle/>
          <a:p>
            <a:r>
              <a:rPr lang="id-ID" sz="3200" b="1" dirty="0" smtClean="0">
                <a:latin typeface="Arial Narrow" pitchFamily="34" charset="0"/>
              </a:rPr>
              <a:t>Dalam kehidupan yang beraneka ragam adat dan budaya, pada dasarnya setiap adat budaya telah mengamalkan kelima unsur Pancasila sehingga dapat dinyatakan berpancasila dalam adat budaya. </a:t>
            </a:r>
          </a:p>
        </p:txBody>
      </p:sp>
      <p:sp>
        <p:nvSpPr>
          <p:cNvPr id="3" name="Rectangle 2"/>
          <p:cNvSpPr/>
          <p:nvPr/>
        </p:nvSpPr>
        <p:spPr>
          <a:xfrm>
            <a:off x="251520" y="260648"/>
            <a:ext cx="8892480" cy="646331"/>
          </a:xfrm>
          <a:prstGeom prst="rect">
            <a:avLst/>
          </a:prstGeom>
          <a:solidFill>
            <a:schemeClr val="accent2">
              <a:lumMod val="40000"/>
              <a:lumOff val="60000"/>
            </a:schemeClr>
          </a:solidFill>
          <a:effectLst>
            <a:glow rad="228600">
              <a:schemeClr val="accent4">
                <a:satMod val="175000"/>
                <a:alpha val="40000"/>
              </a:schemeClr>
            </a:glow>
          </a:effectLst>
        </p:spPr>
        <p:txBody>
          <a:bodyPr wrap="square">
            <a:spAutoFit/>
          </a:bodyPr>
          <a:lstStyle/>
          <a:p>
            <a:r>
              <a:rPr lang="it-IT" sz="3600" b="1" dirty="0">
                <a:latin typeface="Arial" pitchFamily="34" charset="0"/>
                <a:cs typeface="Arial" pitchFamily="34" charset="0"/>
              </a:rPr>
              <a:t>4.  Pancasila </a:t>
            </a:r>
            <a:r>
              <a:rPr lang="it-IT" sz="3600" b="1" dirty="0" smtClean="0">
                <a:latin typeface="Arial" pitchFamily="34" charset="0"/>
                <a:cs typeface="Arial" pitchFamily="34" charset="0"/>
              </a:rPr>
              <a:t>sbg</a:t>
            </a:r>
            <a:r>
              <a:rPr lang="id-ID" sz="3600" b="1" dirty="0" smtClean="0">
                <a:latin typeface="Arial" pitchFamily="34" charset="0"/>
                <a:cs typeface="Arial" pitchFamily="34" charset="0"/>
              </a:rPr>
              <a:t> </a:t>
            </a:r>
            <a:r>
              <a:rPr lang="it-IT" sz="3600" b="1" dirty="0" smtClean="0">
                <a:latin typeface="Arial" pitchFamily="34" charset="0"/>
                <a:cs typeface="Arial" pitchFamily="34" charset="0"/>
              </a:rPr>
              <a:t>Pemersatuan </a:t>
            </a:r>
            <a:r>
              <a:rPr lang="it-IT" sz="3600" b="1" dirty="0">
                <a:latin typeface="Arial" pitchFamily="34" charset="0"/>
                <a:cs typeface="Arial" pitchFamily="34" charset="0"/>
              </a:rPr>
              <a:t>Bangsa </a:t>
            </a:r>
          </a:p>
        </p:txBody>
      </p:sp>
      <p:sp>
        <p:nvSpPr>
          <p:cNvPr id="4" name="Rectangle 3"/>
          <p:cNvSpPr/>
          <p:nvPr/>
        </p:nvSpPr>
        <p:spPr>
          <a:xfrm>
            <a:off x="251520" y="3284984"/>
            <a:ext cx="8640960" cy="3046988"/>
          </a:xfrm>
          <a:prstGeom prst="rect">
            <a:avLst/>
          </a:prstGeom>
        </p:spPr>
        <p:txBody>
          <a:bodyPr wrap="square">
            <a:spAutoFit/>
          </a:bodyPr>
          <a:lstStyle/>
          <a:p>
            <a:r>
              <a:rPr lang="id-ID" sz="3200" b="1" dirty="0">
                <a:latin typeface="Arial Narrow" pitchFamily="34" charset="0"/>
                <a:cs typeface="Arial" pitchFamily="34" charset="0"/>
              </a:rPr>
              <a:t>Di samping itu, di dalam kehidupan “beragamapun” telah mengamalkan juga kelima unsur Pancasila dalam kehidupan sehari-hari. Setiap agama di Indonesia pada dasarnya mengajarkan berketuhanan, mengajarkan tentang kemanusiaan dan menumbuhkan rasa persatuan dan keadilan</a:t>
            </a:r>
            <a:r>
              <a:rPr lang="id-ID" sz="3200" b="1" dirty="0">
                <a:latin typeface="Arial" pitchFamily="34" charset="0"/>
                <a:cs typeface="Arial" pitchFamily="34" charset="0"/>
              </a:rPr>
              <a:t>. </a:t>
            </a:r>
          </a:p>
        </p:txBody>
      </p:sp>
    </p:spTree>
    <p:extLst>
      <p:ext uri="{BB962C8B-B14F-4D97-AF65-F5344CB8AC3E}">
        <p14:creationId xmlns:p14="http://schemas.microsoft.com/office/powerpoint/2010/main" xmlns="" val="4009282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33786"/>
            <a:ext cx="8784976" cy="4524315"/>
          </a:xfrm>
          <a:prstGeom prst="rect">
            <a:avLst/>
          </a:prstGeom>
          <a:blipFill>
            <a:blip r:embed="rId2"/>
            <a:tile tx="0" ty="0" sx="100000" sy="100000" flip="none" algn="tl"/>
          </a:blipFill>
          <a:effectLst>
            <a:glow rad="228600">
              <a:schemeClr val="accent2">
                <a:satMod val="175000"/>
                <a:alpha val="40000"/>
              </a:schemeClr>
            </a:glow>
          </a:effectLst>
        </p:spPr>
        <p:txBody>
          <a:bodyPr wrap="square">
            <a:spAutoFit/>
          </a:bodyPr>
          <a:lstStyle/>
          <a:p>
            <a:r>
              <a:rPr lang="id-ID" sz="3200" dirty="0" smtClean="0">
                <a:latin typeface="Aharoni" pitchFamily="2" charset="-79"/>
                <a:cs typeface="Aharoni" pitchFamily="2" charset="-79"/>
              </a:rPr>
              <a:t>Ideologi </a:t>
            </a:r>
            <a:r>
              <a:rPr lang="id-ID" sz="3200" dirty="0">
                <a:latin typeface="Aharoni" pitchFamily="2" charset="-79"/>
                <a:cs typeface="Aharoni" pitchFamily="2" charset="-79"/>
              </a:rPr>
              <a:t>berasal dari kata ‘idea’ = gagasan, konsep, pengertian dasar, cita-cita.</a:t>
            </a:r>
          </a:p>
          <a:p>
            <a:r>
              <a:rPr lang="id-ID" sz="3200" dirty="0">
                <a:latin typeface="Aharoni" pitchFamily="2" charset="-79"/>
                <a:cs typeface="Aharoni" pitchFamily="2" charset="-79"/>
              </a:rPr>
              <a:t>‘logos’= ilmu. Kata idea berasal dari kata bahasa Yunani ‘eidos’=bentuk. ‘Idein’=melihat.</a:t>
            </a:r>
          </a:p>
          <a:p>
            <a:r>
              <a:rPr lang="id-ID" sz="3200" dirty="0">
                <a:latin typeface="Aharoni" pitchFamily="2" charset="-79"/>
                <a:cs typeface="Aharoni" pitchFamily="2" charset="-79"/>
              </a:rPr>
              <a:t>Secara harfiah, Ideologi adalah ilmu pengetahuan tentang ide-ide (the science of ideas), atau ajaran tentang pengertian-pengertian dasar.</a:t>
            </a:r>
          </a:p>
        </p:txBody>
      </p:sp>
      <p:sp>
        <p:nvSpPr>
          <p:cNvPr id="3" name="Rectangle 2"/>
          <p:cNvSpPr/>
          <p:nvPr/>
        </p:nvSpPr>
        <p:spPr>
          <a:xfrm>
            <a:off x="323528" y="260648"/>
            <a:ext cx="8424936" cy="707886"/>
          </a:xfrm>
          <a:prstGeom prst="rect">
            <a:avLst/>
          </a:prstGeom>
          <a:blipFill>
            <a:blip r:embed="rId3"/>
            <a:tile tx="0" ty="0" sx="100000" sy="100000" flip="none" algn="tl"/>
          </a:blipFill>
          <a:effectLst>
            <a:glow rad="139700">
              <a:schemeClr val="accent5">
                <a:satMod val="175000"/>
                <a:alpha val="40000"/>
              </a:schemeClr>
            </a:glow>
          </a:effectLst>
        </p:spPr>
        <p:txBody>
          <a:bodyPr wrap="square">
            <a:spAutoFit/>
          </a:bodyPr>
          <a:lstStyle/>
          <a:p>
            <a:r>
              <a:rPr lang="it-IT" sz="4000" b="1" dirty="0">
                <a:latin typeface="Arial" pitchFamily="34" charset="0"/>
                <a:cs typeface="Arial" pitchFamily="34" charset="0"/>
              </a:rPr>
              <a:t>5. Pancasila sbg Ideologi </a:t>
            </a:r>
            <a:r>
              <a:rPr lang="it-IT" sz="4000" b="1" dirty="0" smtClean="0">
                <a:latin typeface="Arial" pitchFamily="34" charset="0"/>
                <a:cs typeface="Arial" pitchFamily="34" charset="0"/>
              </a:rPr>
              <a:t>Bangsa</a:t>
            </a:r>
            <a:endParaRPr lang="it-IT" sz="4000" b="1" dirty="0">
              <a:latin typeface="Arial" pitchFamily="34" charset="0"/>
              <a:cs typeface="Arial" pitchFamily="34" charset="0"/>
            </a:endParaRPr>
          </a:p>
        </p:txBody>
      </p:sp>
    </p:spTree>
    <p:extLst>
      <p:ext uri="{BB962C8B-B14F-4D97-AF65-F5344CB8AC3E}">
        <p14:creationId xmlns:p14="http://schemas.microsoft.com/office/powerpoint/2010/main" xmlns="" val="282399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530658"/>
            <a:ext cx="8712968" cy="1754326"/>
          </a:xfrm>
          <a:prstGeom prst="rect">
            <a:avLst/>
          </a:prstGeom>
        </p:spPr>
        <p:txBody>
          <a:bodyPr wrap="square">
            <a:spAutoFit/>
          </a:bodyPr>
          <a:lstStyle/>
          <a:p>
            <a:r>
              <a:rPr lang="id-ID" sz="3600" b="1" dirty="0">
                <a:latin typeface="Arial Narrow" pitchFamily="34" charset="0"/>
              </a:rPr>
              <a:t>Ideologi menurut Kamus Umum Bhs Indonesia adalah keyakinan yang dicita-citakan sebagai dasar pemerintahan negara. </a:t>
            </a:r>
          </a:p>
        </p:txBody>
      </p:sp>
    </p:spTree>
    <p:extLst>
      <p:ext uri="{BB962C8B-B14F-4D97-AF65-F5344CB8AC3E}">
        <p14:creationId xmlns:p14="http://schemas.microsoft.com/office/powerpoint/2010/main" xmlns="" val="3455468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728112"/>
            <a:ext cx="8136904" cy="5509200"/>
          </a:xfrm>
          <a:prstGeom prst="rect">
            <a:avLst/>
          </a:prstGeom>
        </p:spPr>
        <p:txBody>
          <a:bodyPr wrap="square">
            <a:spAutoFit/>
          </a:bodyPr>
          <a:lstStyle/>
          <a:p>
            <a:r>
              <a:rPr lang="id-ID" sz="3200" dirty="0">
                <a:latin typeface="Arial" pitchFamily="34" charset="0"/>
                <a:cs typeface="Arial" pitchFamily="34" charset="0"/>
              </a:rPr>
              <a:t>Sedangkan pengertian ‘ideologi’ secara umum adalah kumpulan gagasan-gagasan, ide-ide, </a:t>
            </a:r>
            <a:r>
              <a:rPr lang="id-ID" sz="3200" dirty="0" smtClean="0">
                <a:latin typeface="Arial" pitchFamily="34" charset="0"/>
                <a:cs typeface="Arial" pitchFamily="34" charset="0"/>
              </a:rPr>
              <a:t>keyakinan-keyakinan, kepercayaan-kepercayaan </a:t>
            </a:r>
            <a:r>
              <a:rPr lang="id-ID" sz="3200" dirty="0">
                <a:latin typeface="Arial" pitchFamily="34" charset="0"/>
                <a:cs typeface="Arial" pitchFamily="34" charset="0"/>
              </a:rPr>
              <a:t>yang menyeluruh dan sistematis, yang menyangkut dan mengatur tingkah laku sekelompok manusia tertentu dalam pelbagai bidang kehidupan yang menyangkut bidang </a:t>
            </a:r>
            <a:r>
              <a:rPr lang="id-ID" sz="3200" dirty="0" smtClean="0">
                <a:latin typeface="Arial" pitchFamily="34" charset="0"/>
                <a:cs typeface="Arial" pitchFamily="34" charset="0"/>
              </a:rPr>
              <a:t>politik (termasuk </a:t>
            </a:r>
            <a:r>
              <a:rPr lang="id-ID" sz="3200" dirty="0">
                <a:latin typeface="Arial" pitchFamily="34" charset="0"/>
                <a:cs typeface="Arial" pitchFamily="34" charset="0"/>
              </a:rPr>
              <a:t>bidang pertahanan dan keamanan</a:t>
            </a:r>
            <a:r>
              <a:rPr lang="id-ID" sz="3200" dirty="0" smtClean="0">
                <a:latin typeface="Arial" pitchFamily="34" charset="0"/>
                <a:cs typeface="Arial" pitchFamily="34" charset="0"/>
              </a:rPr>
              <a:t>), bidang </a:t>
            </a:r>
            <a:r>
              <a:rPr lang="id-ID" sz="3200" dirty="0">
                <a:latin typeface="Arial" pitchFamily="34" charset="0"/>
                <a:cs typeface="Arial" pitchFamily="34" charset="0"/>
              </a:rPr>
              <a:t>sosial, bidang kebudayaan, dan bidang keagamaan.</a:t>
            </a:r>
          </a:p>
        </p:txBody>
      </p:sp>
    </p:spTree>
    <p:extLst>
      <p:ext uri="{BB962C8B-B14F-4D97-AF65-F5344CB8AC3E}">
        <p14:creationId xmlns:p14="http://schemas.microsoft.com/office/powerpoint/2010/main" xmlns="" val="3443935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1000" y="457200"/>
            <a:ext cx="8950325" cy="23627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251520" y="3352924"/>
            <a:ext cx="8712968" cy="2308324"/>
          </a:xfrm>
          <a:prstGeom prst="rect">
            <a:avLst/>
          </a:prstGeom>
        </p:spPr>
        <p:txBody>
          <a:bodyPr wrap="square">
            <a:spAutoFit/>
          </a:bodyPr>
          <a:lstStyle/>
          <a:p>
            <a:r>
              <a:rPr lang="id-ID" sz="3600" b="1" dirty="0"/>
              <a:t>Di dalam Pancasila telah tertuang cita-cita, ide-ide, gagasan-gagasan yang ingin dicapai bangsa Indonesia. Oleh karena itu Pancasila dijadikan Ideologi Bangsa</a:t>
            </a:r>
          </a:p>
        </p:txBody>
      </p:sp>
    </p:spTree>
    <p:extLst>
      <p:ext uri="{BB962C8B-B14F-4D97-AF65-F5344CB8AC3E}">
        <p14:creationId xmlns:p14="http://schemas.microsoft.com/office/powerpoint/2010/main" xmlns="" val="1259368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330" y="404664"/>
            <a:ext cx="8721149" cy="2862322"/>
          </a:xfrm>
          <a:prstGeom prst="rect">
            <a:avLst/>
          </a:prstGeom>
        </p:spPr>
        <p:txBody>
          <a:bodyPr wrap="square">
            <a:spAutoFit/>
          </a:bodyPr>
          <a:lstStyle/>
          <a:p>
            <a:pPr algn="just"/>
            <a:r>
              <a:rPr lang="id-ID" sz="3600" b="1" dirty="0">
                <a:latin typeface="Arial Narrow" pitchFamily="34" charset="0"/>
              </a:rPr>
              <a:t>Pancasila di angkat atau di ambil dari nilai-nilai adat-istiadat yang terdapat dalam pandangan hidup masyarakat Indonesia, dengan kata lain pancasila merupakan bahan yang di angkat dari pandangan hidup masyarakat Indonesia.</a:t>
            </a:r>
          </a:p>
        </p:txBody>
      </p:sp>
    </p:spTree>
    <p:extLst>
      <p:ext uri="{BB962C8B-B14F-4D97-AF65-F5344CB8AC3E}">
        <p14:creationId xmlns:p14="http://schemas.microsoft.com/office/powerpoint/2010/main" xmlns="" val="3148734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65" y="2034714"/>
            <a:ext cx="8856984" cy="1754326"/>
          </a:xfrm>
          <a:prstGeom prst="rect">
            <a:avLst/>
          </a:prstGeom>
        </p:spPr>
        <p:txBody>
          <a:bodyPr wrap="square">
            <a:spAutoFit/>
          </a:bodyPr>
          <a:lstStyle/>
          <a:p>
            <a:r>
              <a:rPr lang="id-ID" sz="3600" dirty="0" smtClean="0"/>
              <a:t>Ideologi </a:t>
            </a:r>
            <a:r>
              <a:rPr lang="id-ID" sz="3600" dirty="0"/>
              <a:t>Terbuka merupakan suatu sistem pemikiran terbuka sedangkan ideologi tertutup merupakan suatu sistem pemikiran tertutup. </a:t>
            </a:r>
            <a:endParaRPr lang="id-ID" sz="3600" dirty="0" smtClean="0"/>
          </a:p>
        </p:txBody>
      </p:sp>
      <p:sp>
        <p:nvSpPr>
          <p:cNvPr id="5" name="Rectangle 4"/>
          <p:cNvSpPr/>
          <p:nvPr/>
        </p:nvSpPr>
        <p:spPr>
          <a:xfrm>
            <a:off x="179512" y="188640"/>
            <a:ext cx="8712968" cy="1200329"/>
          </a:xfrm>
          <a:prstGeom prst="rect">
            <a:avLst/>
          </a:prstGeom>
          <a:blipFill>
            <a:blip r:embed="rId2"/>
            <a:tile tx="0" ty="0" sx="100000" sy="100000" flip="none" algn="tl"/>
          </a:blipFill>
        </p:spPr>
        <p:txBody>
          <a:bodyPr wrap="square">
            <a:spAutoFit/>
          </a:bodyPr>
          <a:lstStyle/>
          <a:p>
            <a:r>
              <a:rPr lang="id-ID" sz="3600" b="1" dirty="0" smtClean="0"/>
              <a:t>6. Pancasila </a:t>
            </a:r>
            <a:r>
              <a:rPr lang="id-ID" sz="3600" b="1" dirty="0"/>
              <a:t>sebagai Ideologi Terbuka dan </a:t>
            </a:r>
            <a:r>
              <a:rPr lang="id-ID" sz="3600" b="1" dirty="0" smtClean="0"/>
              <a:t>   </a:t>
            </a:r>
          </a:p>
          <a:p>
            <a:r>
              <a:rPr lang="id-ID" sz="3600" b="1" dirty="0"/>
              <a:t> </a:t>
            </a:r>
            <a:r>
              <a:rPr lang="id-ID" sz="3600" b="1" dirty="0" smtClean="0"/>
              <a:t>   Ideologi  </a:t>
            </a:r>
            <a:r>
              <a:rPr lang="id-ID" sz="3600" b="1" dirty="0"/>
              <a:t>Tertutup</a:t>
            </a:r>
          </a:p>
        </p:txBody>
      </p:sp>
    </p:spTree>
    <p:extLst>
      <p:ext uri="{BB962C8B-B14F-4D97-AF65-F5344CB8AC3E}">
        <p14:creationId xmlns:p14="http://schemas.microsoft.com/office/powerpoint/2010/main" xmlns="" val="3035177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618922"/>
            <a:ext cx="8712968" cy="4524315"/>
          </a:xfrm>
          <a:prstGeom prst="rect">
            <a:avLst/>
          </a:prstGeom>
          <a:gradFill>
            <a:gsLst>
              <a:gs pos="0">
                <a:schemeClr val="accent3">
                  <a:lumMod val="75000"/>
                </a:schemeClr>
              </a:gs>
              <a:gs pos="87000">
                <a:srgbClr val="D2DDF1"/>
              </a:gs>
              <a:gs pos="16000">
                <a:schemeClr val="accent1">
                  <a:tint val="44500"/>
                  <a:satMod val="160000"/>
                </a:schemeClr>
              </a:gs>
              <a:gs pos="100000">
                <a:schemeClr val="accent1">
                  <a:tint val="23500"/>
                  <a:satMod val="160000"/>
                </a:schemeClr>
              </a:gs>
            </a:gsLst>
            <a:lin ang="5400000" scaled="0"/>
          </a:gradFill>
          <a:effectLst>
            <a:glow rad="228600">
              <a:schemeClr val="accent2">
                <a:satMod val="175000"/>
                <a:alpha val="40000"/>
              </a:schemeClr>
            </a:glow>
          </a:effectLst>
        </p:spPr>
        <p:txBody>
          <a:bodyPr wrap="square">
            <a:spAutoFit/>
          </a:bodyPr>
          <a:lstStyle/>
          <a:p>
            <a:r>
              <a:rPr lang="id-ID" sz="3600" dirty="0" smtClean="0"/>
              <a:t>1) 	Ideologi </a:t>
            </a:r>
            <a:r>
              <a:rPr lang="id-ID" sz="3600" dirty="0"/>
              <a:t>itu bukan cita-cita yang sudah hidup </a:t>
            </a:r>
            <a:r>
              <a:rPr lang="id-ID" sz="3600" dirty="0" smtClean="0"/>
              <a:t>	dalam </a:t>
            </a:r>
            <a:r>
              <a:rPr lang="id-ID" sz="3600" dirty="0"/>
              <a:t>masyarakat, melainkan cita-cita satu </a:t>
            </a:r>
            <a:r>
              <a:rPr lang="id-ID" sz="3600" dirty="0" smtClean="0"/>
              <a:t>	kelompok </a:t>
            </a:r>
            <a:r>
              <a:rPr lang="id-ID" sz="3600" dirty="0"/>
              <a:t>orang yang mendasari suatu </a:t>
            </a:r>
            <a:r>
              <a:rPr lang="id-ID" sz="3600" dirty="0" smtClean="0"/>
              <a:t>	program </a:t>
            </a:r>
            <a:r>
              <a:rPr lang="id-ID" sz="3600" dirty="0"/>
              <a:t>untuk mengubah dan membaharui </a:t>
            </a:r>
            <a:r>
              <a:rPr lang="id-ID" sz="3600" dirty="0" smtClean="0"/>
              <a:t>	masyarakat</a:t>
            </a:r>
            <a:r>
              <a:rPr lang="id-ID" sz="3600" dirty="0"/>
              <a:t>. Hal ini berarti demi ideologi </a:t>
            </a:r>
            <a:r>
              <a:rPr lang="id-ID" sz="3600" dirty="0" smtClean="0"/>
              <a:t>	masyarakat </a:t>
            </a:r>
            <a:r>
              <a:rPr lang="id-ID" sz="3600" dirty="0"/>
              <a:t>harus berkorban untuk menilai </a:t>
            </a:r>
            <a:r>
              <a:rPr lang="id-ID" sz="3600" dirty="0" smtClean="0"/>
              <a:t>	kepercayaan </a:t>
            </a:r>
            <a:r>
              <a:rPr lang="id-ID" sz="3600" dirty="0"/>
              <a:t>ideologi dan kesetiaannya sebagai </a:t>
            </a:r>
            <a:r>
              <a:rPr lang="id-ID" sz="3600" dirty="0" smtClean="0"/>
              <a:t>	warga </a:t>
            </a:r>
            <a:r>
              <a:rPr lang="id-ID" sz="3600" dirty="0"/>
              <a:t>masyarakat</a:t>
            </a:r>
            <a:r>
              <a:rPr lang="id-ID" sz="3600" dirty="0" smtClean="0"/>
              <a:t>.</a:t>
            </a:r>
          </a:p>
        </p:txBody>
      </p:sp>
      <p:sp>
        <p:nvSpPr>
          <p:cNvPr id="3" name="Rectangle 2"/>
          <p:cNvSpPr/>
          <p:nvPr/>
        </p:nvSpPr>
        <p:spPr>
          <a:xfrm>
            <a:off x="395536" y="260648"/>
            <a:ext cx="7992888" cy="707886"/>
          </a:xfrm>
          <a:prstGeom prst="rect">
            <a:avLst/>
          </a:prstGeom>
          <a:blipFill>
            <a:blip r:embed="rId2"/>
            <a:tile tx="0" ty="0" sx="100000" sy="100000" flip="none" algn="tl"/>
          </a:blipFill>
          <a:effectLst>
            <a:glow rad="228600">
              <a:schemeClr val="accent6">
                <a:satMod val="175000"/>
                <a:alpha val="40000"/>
              </a:schemeClr>
            </a:glow>
          </a:effectLst>
        </p:spPr>
        <p:txBody>
          <a:bodyPr wrap="square">
            <a:spAutoFit/>
          </a:bodyPr>
          <a:lstStyle/>
          <a:p>
            <a:r>
              <a:rPr lang="id-ID" sz="4000" b="1" dirty="0"/>
              <a:t>Ciri </a:t>
            </a:r>
            <a:r>
              <a:rPr lang="id-ID" sz="4000" b="1" dirty="0" smtClean="0"/>
              <a:t>- Ciri khas </a:t>
            </a:r>
            <a:r>
              <a:rPr lang="id-ID" sz="4000" b="1" dirty="0"/>
              <a:t>Ideologi tertutup :</a:t>
            </a:r>
          </a:p>
        </p:txBody>
      </p:sp>
    </p:spTree>
    <p:extLst>
      <p:ext uri="{BB962C8B-B14F-4D97-AF65-F5344CB8AC3E}">
        <p14:creationId xmlns:p14="http://schemas.microsoft.com/office/powerpoint/2010/main" xmlns="" val="327173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280949"/>
            <a:ext cx="8640960" cy="5016758"/>
          </a:xfrm>
          <a:prstGeom prst="rect">
            <a:avLst/>
          </a:prstGeom>
        </p:spPr>
        <p:txBody>
          <a:bodyPr wrap="square">
            <a:spAutoFit/>
          </a:bodyPr>
          <a:lstStyle/>
          <a:p>
            <a:pPr algn="just"/>
            <a:r>
              <a:rPr lang="id-ID" sz="3200" dirty="0" smtClean="0">
                <a:solidFill>
                  <a:prstClr val="black"/>
                </a:solidFill>
                <a:latin typeface="Arial Narrow" pitchFamily="34" charset="0"/>
              </a:rPr>
              <a:t>Manusia sebagai makhluk ciptaan Tuhan Yang Maha Esa dalam perjuangan untuk mencapai kehidupan yang lebih sempurna, senantiasa memerlukan nilai-nilai luhur yang dijunjungnya sebagai pandangan hidup. Nilai-nilai luhur adalah suatu tolok ukur kebaikan yang berkaitan dengan hal-hal yang bersifat mendasar dalam hidup manusia seperti cita-cita yang hendak dicapainya di masa depan sehingga dapat mencapai kesejahteraan lahir dan batin dalam masyarakat yang heterogen (beraneka ragam).</a:t>
            </a:r>
            <a:endParaRPr lang="id-ID" sz="3200" dirty="0">
              <a:solidFill>
                <a:prstClr val="black"/>
              </a:solidFill>
              <a:latin typeface="Arial Narrow" pitchFamily="34" charset="0"/>
            </a:endParaRPr>
          </a:p>
        </p:txBody>
      </p:sp>
      <p:sp>
        <p:nvSpPr>
          <p:cNvPr id="3" name="Rectangle 2"/>
          <p:cNvSpPr/>
          <p:nvPr/>
        </p:nvSpPr>
        <p:spPr>
          <a:xfrm>
            <a:off x="323528" y="262389"/>
            <a:ext cx="8352928" cy="646331"/>
          </a:xfrm>
          <a:prstGeom prst="rect">
            <a:avLst/>
          </a:prstGeom>
          <a:solidFill>
            <a:schemeClr val="accent2">
              <a:lumMod val="20000"/>
              <a:lumOff val="80000"/>
            </a:schemeClr>
          </a:solidFill>
          <a:effectLst>
            <a:glow rad="228600">
              <a:schemeClr val="accent4">
                <a:satMod val="175000"/>
                <a:alpha val="40000"/>
              </a:schemeClr>
            </a:glow>
          </a:effectLst>
        </p:spPr>
        <p:txBody>
          <a:bodyPr wrap="square">
            <a:spAutoFit/>
          </a:bodyPr>
          <a:lstStyle/>
          <a:p>
            <a:r>
              <a:rPr lang="id-ID" sz="3600" b="1" dirty="0" smtClean="0"/>
              <a:t>1. Pancasila sbg </a:t>
            </a:r>
            <a:r>
              <a:rPr lang="id-ID" sz="3600" b="1" dirty="0"/>
              <a:t>Pandangan Hidup Bangsa</a:t>
            </a:r>
          </a:p>
        </p:txBody>
      </p:sp>
    </p:spTree>
    <p:extLst>
      <p:ext uri="{BB962C8B-B14F-4D97-AF65-F5344CB8AC3E}">
        <p14:creationId xmlns:p14="http://schemas.microsoft.com/office/powerpoint/2010/main" xmlns="" val="2700725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4925"/>
            <a:ext cx="8784976" cy="3170099"/>
          </a:xfrm>
          <a:prstGeom prst="rect">
            <a:avLst/>
          </a:prstGeom>
        </p:spPr>
        <p:txBody>
          <a:bodyPr wrap="square">
            <a:spAutoFit/>
          </a:bodyPr>
          <a:lstStyle/>
          <a:p>
            <a:r>
              <a:rPr lang="id-ID" sz="4000" dirty="0"/>
              <a:t>Isinya bukan hanya berupa nilai-nilai dan cita-cita tertentu melainkan terdiri dari tuntutan-tuntutan konkret dan operasional yang keras.</a:t>
            </a:r>
          </a:p>
          <a:p>
            <a:r>
              <a:rPr lang="id-ID" sz="4000" dirty="0"/>
              <a:t>Jadi ideologi tertutup bersifat totaliter dan menyangkut segala segi kehidupan.</a:t>
            </a:r>
          </a:p>
        </p:txBody>
      </p:sp>
    </p:spTree>
    <p:extLst>
      <p:ext uri="{BB962C8B-B14F-4D97-AF65-F5344CB8AC3E}">
        <p14:creationId xmlns:p14="http://schemas.microsoft.com/office/powerpoint/2010/main" xmlns="" val="2084845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24744"/>
            <a:ext cx="8784976" cy="5078313"/>
          </a:xfrm>
          <a:prstGeom prst="rect">
            <a:avLst/>
          </a:prstGeom>
        </p:spPr>
        <p:txBody>
          <a:bodyPr wrap="square">
            <a:spAutoFit/>
          </a:bodyPr>
          <a:lstStyle/>
          <a:p>
            <a:r>
              <a:rPr lang="id-ID" sz="3600" dirty="0" smtClean="0"/>
              <a:t>Pancasila sbg </a:t>
            </a:r>
            <a:r>
              <a:rPr lang="id-ID" sz="3600" dirty="0"/>
              <a:t>ideologi terbuka </a:t>
            </a:r>
            <a:r>
              <a:rPr lang="id-ID" sz="3600" dirty="0" smtClean="0"/>
              <a:t>adalah </a:t>
            </a:r>
            <a:r>
              <a:rPr lang="id-ID" sz="3600" dirty="0"/>
              <a:t>Pancasila bersifat aktual, dinamis, antisipatif dan senantiasa mampu menyesuaikan </a:t>
            </a:r>
            <a:r>
              <a:rPr lang="id-ID" sz="3600" dirty="0" smtClean="0"/>
              <a:t>dgn </a:t>
            </a:r>
            <a:r>
              <a:rPr lang="id-ID" sz="3600" dirty="0"/>
              <a:t>perkembangan jaman. </a:t>
            </a:r>
            <a:endParaRPr lang="id-ID" sz="3600" dirty="0" smtClean="0"/>
          </a:p>
          <a:p>
            <a:r>
              <a:rPr lang="id-ID" sz="3600" dirty="0" smtClean="0"/>
              <a:t>Sbg </a:t>
            </a:r>
            <a:r>
              <a:rPr lang="id-ID" sz="3600" dirty="0"/>
              <a:t>suatu ideologi terbuka, Pancasila memiliki dimensi </a:t>
            </a:r>
            <a:r>
              <a:rPr lang="id-ID" sz="3600" dirty="0" smtClean="0"/>
              <a:t>:</a:t>
            </a:r>
          </a:p>
          <a:p>
            <a:pPr marL="514350" indent="-514350">
              <a:buFont typeface="+mj-lt"/>
              <a:buAutoNum type="arabicPeriod"/>
            </a:pPr>
            <a:r>
              <a:rPr lang="id-ID" sz="3600" dirty="0" smtClean="0"/>
              <a:t>Dimensi idealistis, yaitu nilai-nilai dasar yang terkandung dalam pancasila yang bersifat sistematis dan rasional yaitu hakikat nilai yang terkandung dalam lima sila Pancasila.</a:t>
            </a:r>
          </a:p>
        </p:txBody>
      </p:sp>
      <p:sp>
        <p:nvSpPr>
          <p:cNvPr id="3" name="Rectangle 2"/>
          <p:cNvSpPr/>
          <p:nvPr/>
        </p:nvSpPr>
        <p:spPr>
          <a:xfrm>
            <a:off x="179512" y="260648"/>
            <a:ext cx="8784976" cy="707886"/>
          </a:xfrm>
          <a:prstGeom prst="rect">
            <a:avLst/>
          </a:prstGeom>
        </p:spPr>
        <p:txBody>
          <a:bodyPr wrap="square">
            <a:spAutoFit/>
          </a:bodyPr>
          <a:lstStyle/>
          <a:p>
            <a:r>
              <a:rPr lang="it-IT" sz="4000" b="1" dirty="0"/>
              <a:t>2) Pancasila sebagai Ideologi Terbuka</a:t>
            </a:r>
          </a:p>
        </p:txBody>
      </p:sp>
    </p:spTree>
    <p:extLst>
      <p:ext uri="{BB962C8B-B14F-4D97-AF65-F5344CB8AC3E}">
        <p14:creationId xmlns:p14="http://schemas.microsoft.com/office/powerpoint/2010/main" xmlns="" val="2627166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12968" cy="2308324"/>
          </a:xfrm>
          <a:prstGeom prst="rect">
            <a:avLst/>
          </a:prstGeom>
        </p:spPr>
        <p:txBody>
          <a:bodyPr wrap="square">
            <a:spAutoFit/>
          </a:bodyPr>
          <a:lstStyle/>
          <a:p>
            <a:r>
              <a:rPr lang="id-ID" sz="3600" dirty="0" smtClean="0"/>
              <a:t>2)    Dimensi </a:t>
            </a:r>
            <a:r>
              <a:rPr lang="id-ID" sz="3600" dirty="0"/>
              <a:t>normatif, nilai-nilai yang terkandung </a:t>
            </a:r>
            <a:r>
              <a:rPr lang="id-ID" sz="3600" dirty="0" smtClean="0"/>
              <a:t>	dalam </a:t>
            </a:r>
            <a:r>
              <a:rPr lang="id-ID" sz="3600" dirty="0"/>
              <a:t>Pancasila perlu dijabarkan dalam suatu </a:t>
            </a:r>
            <a:r>
              <a:rPr lang="id-ID" sz="3600" dirty="0" smtClean="0"/>
              <a:t>	sistem </a:t>
            </a:r>
            <a:r>
              <a:rPr lang="id-ID" sz="3600" dirty="0"/>
              <a:t>norma, sebagaimana terkandung dalam </a:t>
            </a:r>
            <a:r>
              <a:rPr lang="id-ID" sz="3600" dirty="0" smtClean="0"/>
              <a:t>	Pembukaan </a:t>
            </a:r>
            <a:r>
              <a:rPr lang="id-ID" sz="3600" dirty="0"/>
              <a:t>UUD 1945.</a:t>
            </a:r>
          </a:p>
        </p:txBody>
      </p:sp>
      <p:sp>
        <p:nvSpPr>
          <p:cNvPr id="3" name="Rectangle 2"/>
          <p:cNvSpPr/>
          <p:nvPr/>
        </p:nvSpPr>
        <p:spPr>
          <a:xfrm>
            <a:off x="179512" y="2924944"/>
            <a:ext cx="8856984" cy="3970318"/>
          </a:xfrm>
          <a:prstGeom prst="rect">
            <a:avLst/>
          </a:prstGeom>
        </p:spPr>
        <p:txBody>
          <a:bodyPr wrap="square">
            <a:spAutoFit/>
          </a:bodyPr>
          <a:lstStyle/>
          <a:p>
            <a:pPr marL="742950" indent="-742950">
              <a:buAutoNum type="arabicParenR" startAt="3"/>
            </a:pPr>
            <a:r>
              <a:rPr lang="id-ID" sz="3600" dirty="0" smtClean="0"/>
              <a:t>Dimensi </a:t>
            </a:r>
            <a:r>
              <a:rPr lang="id-ID" sz="3600" dirty="0"/>
              <a:t>realistis, </a:t>
            </a:r>
            <a:r>
              <a:rPr lang="id-ID" sz="3600" dirty="0" smtClean="0"/>
              <a:t>mencerminkan realitas yg </a:t>
            </a:r>
          </a:p>
          <a:p>
            <a:r>
              <a:rPr lang="id-ID" sz="3600" dirty="0"/>
              <a:t> </a:t>
            </a:r>
            <a:r>
              <a:rPr lang="id-ID" sz="3600" dirty="0" smtClean="0"/>
              <a:t>      hidup </a:t>
            </a:r>
            <a:r>
              <a:rPr lang="id-ID" sz="3600" dirty="0"/>
              <a:t>dan berkembang </a:t>
            </a:r>
            <a:r>
              <a:rPr lang="id-ID" sz="3600" dirty="0" smtClean="0"/>
              <a:t>dlm masyarakat</a:t>
            </a:r>
            <a:r>
              <a:rPr lang="id-ID" sz="3600" dirty="0"/>
              <a:t>. </a:t>
            </a:r>
          </a:p>
          <a:p>
            <a:endParaRPr lang="id-ID" sz="3600" dirty="0" smtClean="0"/>
          </a:p>
          <a:p>
            <a:r>
              <a:rPr lang="id-ID" sz="3600" dirty="0" smtClean="0"/>
              <a:t>Oleh </a:t>
            </a:r>
            <a:r>
              <a:rPr lang="id-ID" sz="3600" dirty="0"/>
              <a:t>karena itu Pancasila harus dijabarkan dalam kehidupan sehari-hari sehingga bersifat realistis artinya mampu dijabarkan dalam kehidupan nyata dalam berbagai bidang.</a:t>
            </a:r>
          </a:p>
        </p:txBody>
      </p:sp>
    </p:spTree>
    <p:extLst>
      <p:ext uri="{BB962C8B-B14F-4D97-AF65-F5344CB8AC3E}">
        <p14:creationId xmlns:p14="http://schemas.microsoft.com/office/powerpoint/2010/main" xmlns="" val="1168311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016" y="404664"/>
            <a:ext cx="8892480" cy="3416320"/>
          </a:xfrm>
          <a:prstGeom prst="rect">
            <a:avLst/>
          </a:prstGeom>
        </p:spPr>
        <p:txBody>
          <a:bodyPr wrap="square">
            <a:spAutoFit/>
          </a:bodyPr>
          <a:lstStyle/>
          <a:p>
            <a:r>
              <a:rPr lang="id-ID" sz="3600" dirty="0" smtClean="0"/>
              <a:t>Keterbukaan </a:t>
            </a:r>
            <a:r>
              <a:rPr lang="id-ID" sz="3600" dirty="0"/>
              <a:t>Pancasila dibuktikan dengan keterbukaan dalam menerima budaya asing masuk ke Indonesia selama budaya asing itu tidak melanggar nilai-nilai yang terkandung dalam lima sila Pancasila. Misalnya masuknya budaya India, Islam, barat dan sebagainya.</a:t>
            </a:r>
          </a:p>
        </p:txBody>
      </p:sp>
    </p:spTree>
    <p:extLst>
      <p:ext uri="{BB962C8B-B14F-4D97-AF65-F5344CB8AC3E}">
        <p14:creationId xmlns:p14="http://schemas.microsoft.com/office/powerpoint/2010/main" xmlns="" val="881927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76184"/>
            <a:ext cx="8712968" cy="4031873"/>
          </a:xfrm>
          <a:prstGeom prst="rect">
            <a:avLst/>
          </a:prstGeom>
          <a:blipFill>
            <a:blip r:embed="rId2"/>
            <a:tile tx="0" ty="0" sx="100000" sy="100000" flip="none" algn="tl"/>
          </a:blipFill>
        </p:spPr>
        <p:txBody>
          <a:bodyPr wrap="square">
            <a:spAutoFit/>
          </a:bodyPr>
          <a:lstStyle/>
          <a:p>
            <a:r>
              <a:rPr lang="id-ID" sz="3200" b="1" dirty="0" smtClean="0"/>
              <a:t>Pancasila sebagai jiwa Bangsa lahir bersamaan dengan adanya Bangsa Indonesia yaitu pada jaman dahulu kala pada masa kejayaan nasional. Hal ini sesuai dengan apa yang telah dikemukakan oleh Prof. Mr. A.G. Pringgodigdo dalam tulisann beliau dalam Pancasila, yang menyatakan bahwa Pancasila itu sendiri telah ada sejak adanya Bangsa Indonesia.</a:t>
            </a:r>
          </a:p>
        </p:txBody>
      </p:sp>
      <p:sp>
        <p:nvSpPr>
          <p:cNvPr id="3" name="Rectangle 2"/>
          <p:cNvSpPr/>
          <p:nvPr/>
        </p:nvSpPr>
        <p:spPr>
          <a:xfrm>
            <a:off x="683568" y="260648"/>
            <a:ext cx="7416824" cy="769441"/>
          </a:xfrm>
          <a:prstGeom prst="rect">
            <a:avLst/>
          </a:prstGeom>
          <a:solidFill>
            <a:schemeClr val="accent2">
              <a:lumMod val="40000"/>
              <a:lumOff val="60000"/>
              <a:alpha val="32000"/>
            </a:schemeClr>
          </a:solidFill>
          <a:effectLst>
            <a:glow rad="139700">
              <a:schemeClr val="accent3">
                <a:satMod val="175000"/>
                <a:alpha val="40000"/>
              </a:schemeClr>
            </a:glow>
          </a:effectLst>
        </p:spPr>
        <p:txBody>
          <a:bodyPr wrap="square">
            <a:spAutoFit/>
          </a:bodyPr>
          <a:lstStyle/>
          <a:p>
            <a:r>
              <a:rPr lang="it-IT" sz="3600" dirty="0"/>
              <a:t>7.  Pancasila </a:t>
            </a:r>
            <a:r>
              <a:rPr lang="it-IT" sz="4400" dirty="0" smtClean="0"/>
              <a:t>sbg</a:t>
            </a:r>
            <a:r>
              <a:rPr lang="it-IT" sz="3600" dirty="0" smtClean="0"/>
              <a:t> </a:t>
            </a:r>
            <a:r>
              <a:rPr lang="it-IT" sz="3600" dirty="0"/>
              <a:t>Jiwa Bangsa </a:t>
            </a:r>
            <a:r>
              <a:rPr lang="it-IT" sz="3600" dirty="0" smtClean="0"/>
              <a:t>Indonesia </a:t>
            </a:r>
            <a:endParaRPr lang="it-IT" sz="3600" dirty="0"/>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1" t="2846" r="-1759"/>
          <a:stretch/>
        </p:blipFill>
        <p:spPr bwMode="auto">
          <a:xfrm>
            <a:off x="130992" y="5408058"/>
            <a:ext cx="9122190" cy="13066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0592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1852" y="188640"/>
            <a:ext cx="8782636" cy="707886"/>
          </a:xfrm>
          <a:prstGeom prst="rect">
            <a:avLst/>
          </a:prstGeom>
        </p:spPr>
        <p:txBody>
          <a:bodyPr wrap="square">
            <a:spAutoFit/>
          </a:bodyPr>
          <a:lstStyle/>
          <a:p>
            <a:r>
              <a:rPr lang="id-ID" sz="4000" b="1" dirty="0"/>
              <a:t>8. Pancasila </a:t>
            </a:r>
            <a:r>
              <a:rPr lang="id-ID" sz="4000" b="1" dirty="0" smtClean="0"/>
              <a:t>sebagai </a:t>
            </a:r>
            <a:r>
              <a:rPr lang="id-ID" sz="4000" b="1" dirty="0"/>
              <a:t>kepribadian bangsa</a:t>
            </a:r>
          </a:p>
        </p:txBody>
      </p:sp>
      <p:sp>
        <p:nvSpPr>
          <p:cNvPr id="4" name="Rectangle 3"/>
          <p:cNvSpPr/>
          <p:nvPr/>
        </p:nvSpPr>
        <p:spPr>
          <a:xfrm>
            <a:off x="0" y="1196752"/>
            <a:ext cx="9144000" cy="48965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3200" dirty="0" smtClean="0">
                <a:solidFill>
                  <a:schemeClr val="tx1"/>
                </a:solidFill>
              </a:rPr>
              <a:t>Pancasila bukan merupakan pemikiran perorangan melainkan merupakan suatu proses kausalitas dari Pancasila,yaitu sebelum disahkan menjadi dasar negara nilai-nilai pancasila dalam kehidupan sehari-hari baik sebagai pandangan hidup bangsa dan filsafat hidup bangsa Indonesia telah megkristalisasi dalam kehudupan berbangsa dan bernegara. </a:t>
            </a:r>
          </a:p>
          <a:p>
            <a:pPr algn="just"/>
            <a:r>
              <a:rPr lang="id-ID" sz="3200" dirty="0" smtClean="0">
                <a:solidFill>
                  <a:schemeClr val="tx1"/>
                </a:solidFill>
              </a:rPr>
              <a:t>Karena nilai nilai Pancasila telah diyakini kebenarannya, yang menimbulkan tekad bagi untuk mewujudkan dalam sikap dan tingkah lakunya,</a:t>
            </a:r>
            <a:endParaRPr lang="id-ID" sz="3200" dirty="0">
              <a:solidFill>
                <a:schemeClr val="tx1"/>
              </a:solidFill>
            </a:endParaRPr>
          </a:p>
        </p:txBody>
      </p:sp>
    </p:spTree>
    <p:extLst>
      <p:ext uri="{BB962C8B-B14F-4D97-AF65-F5344CB8AC3E}">
        <p14:creationId xmlns:p14="http://schemas.microsoft.com/office/powerpoint/2010/main" xmlns="" val="587750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6494085"/>
          </a:xfrm>
          <a:prstGeom prst="rect">
            <a:avLst/>
          </a:prstGeom>
        </p:spPr>
        <p:txBody>
          <a:bodyPr wrap="square">
            <a:spAutoFit/>
          </a:bodyPr>
          <a:lstStyle/>
          <a:p>
            <a:r>
              <a:rPr lang="id-ID" sz="3200" dirty="0"/>
              <a:t>Artinya Pancasila lahir bersama dengan lahirnya bangsa Indonesia dan merupakan ciri khas bangsa Indonesia dalam sikap mental maupun tingkah lakunya sehingga dapat membedakan dengan bangsa lain</a:t>
            </a:r>
            <a:r>
              <a:rPr lang="id-ID" sz="3200" dirty="0" smtClean="0"/>
              <a:t>.</a:t>
            </a:r>
          </a:p>
          <a:p>
            <a:endParaRPr lang="id-ID" sz="3200" dirty="0"/>
          </a:p>
          <a:p>
            <a:r>
              <a:rPr lang="id-ID" sz="3200" dirty="0" smtClean="0"/>
              <a:t>Hal ini treungkap dalam sila-sila dalam Pancasila</a:t>
            </a:r>
          </a:p>
          <a:p>
            <a:pPr marL="457200" indent="-457200">
              <a:buFont typeface="Wingdings" pitchFamily="2" charset="2"/>
              <a:buChar char="Ø"/>
            </a:pPr>
            <a:r>
              <a:rPr lang="id-ID" sz="3200" dirty="0" smtClean="0"/>
              <a:t>Dari dulu  bangsa indonesia sebagai manusia yang religius</a:t>
            </a:r>
          </a:p>
          <a:p>
            <a:pPr marL="457200" indent="-457200">
              <a:buFont typeface="Wingdings" pitchFamily="2" charset="2"/>
              <a:buChar char="Ø"/>
            </a:pPr>
            <a:r>
              <a:rPr lang="id-ID" sz="3200" dirty="0" smtClean="0"/>
              <a:t>Bangsa Indonesia dalam struktur sosial</a:t>
            </a:r>
          </a:p>
          <a:p>
            <a:pPr marL="457200" indent="-457200">
              <a:buFont typeface="Wingdings" pitchFamily="2" charset="2"/>
              <a:buChar char="Ø"/>
            </a:pPr>
            <a:r>
              <a:rPr lang="id-ID" sz="3200" dirty="0" smtClean="0"/>
              <a:t>Cita-cita dan kesatuan tercermin dalam berbagai istilah seperti, tanah air, tanah tumpah darah,Bineka Tunggal ika, merah putih,gotong royong dll.sekaligussebagai cernin nasionalisme.</a:t>
            </a:r>
            <a:endParaRPr lang="id-ID" sz="3200" dirty="0"/>
          </a:p>
        </p:txBody>
      </p:sp>
    </p:spTree>
    <p:extLst>
      <p:ext uri="{BB962C8B-B14F-4D97-AF65-F5344CB8AC3E}">
        <p14:creationId xmlns:p14="http://schemas.microsoft.com/office/powerpoint/2010/main" xmlns="" val="2507066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712968" cy="2616101"/>
          </a:xfrm>
          <a:prstGeom prst="rect">
            <a:avLst/>
          </a:prstGeom>
        </p:spPr>
        <p:txBody>
          <a:bodyPr wrap="square">
            <a:spAutoFit/>
          </a:bodyPr>
          <a:lstStyle/>
          <a:p>
            <a:r>
              <a:rPr lang="id-ID" sz="3600" b="1" dirty="0" smtClean="0"/>
              <a:t>9. Pancasila Sebagai Perjanjian Luhur </a:t>
            </a:r>
          </a:p>
          <a:p>
            <a:endParaRPr lang="id-ID" sz="3200" dirty="0"/>
          </a:p>
          <a:p>
            <a:r>
              <a:rPr lang="id-ID" sz="3200" dirty="0"/>
              <a:t>A</a:t>
            </a:r>
            <a:r>
              <a:rPr lang="id-ID" sz="3200" dirty="0" smtClean="0"/>
              <a:t>rtinya Pancasila telah disepakati secara nasional sebagai dasar negara tanggal 18 Agustus 1945 melalui sidang PPKI (Panitia Persiapan kemerdekaan Indonesia).</a:t>
            </a:r>
            <a:endParaRPr lang="id-ID" sz="3200" dirty="0"/>
          </a:p>
        </p:txBody>
      </p:sp>
    </p:spTree>
    <p:extLst>
      <p:ext uri="{BB962C8B-B14F-4D97-AF65-F5344CB8AC3E}">
        <p14:creationId xmlns:p14="http://schemas.microsoft.com/office/powerpoint/2010/main" xmlns="" val="2090829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898810"/>
            <a:ext cx="8784976" cy="1754326"/>
          </a:xfrm>
          <a:prstGeom prst="rect">
            <a:avLst/>
          </a:prstGeom>
        </p:spPr>
        <p:txBody>
          <a:bodyPr wrap="square">
            <a:spAutoFit/>
          </a:bodyPr>
          <a:lstStyle/>
          <a:p>
            <a:r>
              <a:rPr lang="id-ID" sz="3600" dirty="0" smtClean="0"/>
              <a:t>bahwa segala peraturan perundang- undangan yang berlaku di Indonesia harus bersumberkan Pancasila atau tidak bertentangan dengan Pancasila.</a:t>
            </a:r>
            <a:endParaRPr lang="id-ID" sz="3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rot="10800000">
            <a:off x="72008" y="5805264"/>
            <a:ext cx="9036496" cy="10081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228904" y="188640"/>
            <a:ext cx="8663575" cy="1200329"/>
          </a:xfrm>
          <a:prstGeom prst="rect">
            <a:avLst/>
          </a:prstGeom>
        </p:spPr>
        <p:txBody>
          <a:bodyPr wrap="square">
            <a:spAutoFit/>
          </a:bodyPr>
          <a:lstStyle/>
          <a:p>
            <a:r>
              <a:rPr lang="id-ID" sz="3600" b="1" dirty="0" smtClean="0"/>
              <a:t>10 </a:t>
            </a:r>
            <a:r>
              <a:rPr lang="id-ID" sz="3600" b="1" dirty="0"/>
              <a:t>Pancasila sebagai Sumber dari segala    </a:t>
            </a:r>
          </a:p>
          <a:p>
            <a:r>
              <a:rPr lang="id-ID" sz="3600" b="1" dirty="0"/>
              <a:t>    </a:t>
            </a:r>
            <a:r>
              <a:rPr lang="id-ID" sz="3600" b="1" dirty="0" smtClean="0"/>
              <a:t>   sumber </a:t>
            </a:r>
            <a:r>
              <a:rPr lang="id-ID" sz="3600" b="1" dirty="0"/>
              <a:t>tertib hukum artinya</a:t>
            </a:r>
          </a:p>
        </p:txBody>
      </p:sp>
    </p:spTree>
    <p:extLst>
      <p:ext uri="{BB962C8B-B14F-4D97-AF65-F5344CB8AC3E}">
        <p14:creationId xmlns:p14="http://schemas.microsoft.com/office/powerpoint/2010/main" xmlns="" val="665744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712968" cy="2862322"/>
          </a:xfrm>
          <a:prstGeom prst="rect">
            <a:avLst/>
          </a:prstGeom>
        </p:spPr>
        <p:txBody>
          <a:bodyPr wrap="square">
            <a:spAutoFit/>
          </a:bodyPr>
          <a:lstStyle/>
          <a:p>
            <a:r>
              <a:rPr lang="id-ID" sz="3600" dirty="0" smtClean="0"/>
              <a:t>11</a:t>
            </a:r>
            <a:r>
              <a:rPr lang="id-ID" sz="3600" b="1" dirty="0" smtClean="0"/>
              <a:t>. Pancasila sebagai Cita-cita dan tujuan yang akan dicapai bangsa Indonesia</a:t>
            </a:r>
            <a:r>
              <a:rPr lang="id-ID" sz="3600" dirty="0" smtClean="0"/>
              <a:t>, </a:t>
            </a:r>
          </a:p>
          <a:p>
            <a:endParaRPr lang="id-ID" sz="3600" dirty="0"/>
          </a:p>
          <a:p>
            <a:r>
              <a:rPr lang="id-ID" sz="3600" dirty="0" smtClean="0"/>
              <a:t>yaitu masyarakat adil dan makmur yang merata materiil dan spiritual yang berdasarkan Pancasila.</a:t>
            </a:r>
            <a:endParaRPr lang="id-ID" sz="3600" dirty="0"/>
          </a:p>
        </p:txBody>
      </p:sp>
    </p:spTree>
    <p:extLst>
      <p:ext uri="{BB962C8B-B14F-4D97-AF65-F5344CB8AC3E}">
        <p14:creationId xmlns:p14="http://schemas.microsoft.com/office/powerpoint/2010/main" xmlns="" val="184720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964488" cy="6001643"/>
          </a:xfrm>
          <a:prstGeom prst="rect">
            <a:avLst/>
          </a:prstGeom>
        </p:spPr>
        <p:txBody>
          <a:bodyPr wrap="square">
            <a:spAutoFit/>
          </a:bodyPr>
          <a:lstStyle/>
          <a:p>
            <a:r>
              <a:rPr lang="id-ID" sz="3200" dirty="0" smtClean="0">
                <a:latin typeface="Arial Narrow" pitchFamily="34" charset="0"/>
              </a:rPr>
              <a:t> Proses perumusan pandangan hidup masyarakat dituangkan dan dilembagakan menjadi pandangan hidup bangsa yang disebut sebagai ideologi bangsa dan selanjutnya pandangan hidup bangsa dituangkan dan dilembagakan menjadi pandangan hidup Negara yang disebut sebagai ideologi Negara. </a:t>
            </a:r>
          </a:p>
          <a:p>
            <a:r>
              <a:rPr lang="id-ID" sz="3200" dirty="0" smtClean="0">
                <a:latin typeface="Arial Narrow" pitchFamily="34" charset="0"/>
              </a:rPr>
              <a:t>Transformasi pandangan hidup Negara juga terjadi pada pandangan hidup Pancasila.</a:t>
            </a:r>
          </a:p>
          <a:p>
            <a:r>
              <a:rPr lang="id-ID" sz="3200" dirty="0" smtClean="0">
                <a:latin typeface="Arial Narrow" pitchFamily="34" charset="0"/>
              </a:rPr>
              <a:t>Pancasila </a:t>
            </a:r>
            <a:r>
              <a:rPr lang="id-ID" sz="3200" dirty="0">
                <a:latin typeface="Arial Narrow" pitchFamily="34" charset="0"/>
              </a:rPr>
              <a:t>sebelum dirumuskan menjadi dasar Negara dan ideologi Negara, nilai-nilainya telah terdapat pada bangsa Indonesia dalam adat istiadat, budaya serta dalam agama-agama sebagai pandangan hidup masyarakat Indonesia.</a:t>
            </a:r>
          </a:p>
        </p:txBody>
      </p:sp>
    </p:spTree>
    <p:extLst>
      <p:ext uri="{BB962C8B-B14F-4D97-AF65-F5344CB8AC3E}">
        <p14:creationId xmlns:p14="http://schemas.microsoft.com/office/powerpoint/2010/main" xmlns="" val="3525324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7"/>
            <a:ext cx="8784976" cy="3785652"/>
          </a:xfrm>
          <a:prstGeom prst="rect">
            <a:avLst/>
          </a:prstGeom>
        </p:spPr>
        <p:txBody>
          <a:bodyPr wrap="square">
            <a:spAutoFit/>
          </a:bodyPr>
          <a:lstStyle/>
          <a:p>
            <a:r>
              <a:rPr lang="id-ID" sz="3600" dirty="0" smtClean="0"/>
              <a:t>12. Pancasila sbg Falsafah Bangsa dan negara Indonesia</a:t>
            </a:r>
            <a:endParaRPr lang="id-ID" sz="3600" dirty="0"/>
          </a:p>
          <a:p>
            <a:pPr algn="just"/>
            <a:r>
              <a:rPr lang="id-ID" sz="2800" dirty="0" smtClean="0"/>
              <a:t>Pancasila merupakan sarana yang ampuh untuk mempersatukan Bangsa Indonesia. Karena Pancasila adalah palsafah hidup dan kepribadian Bangsa Indonesia yang mengandung nilai-nilai dan norma-norma yang oleh Bangsa Indonesia diyakini paling benar, adil, bijaksana dan tepat bagi Bangsa Indonesia untuk mempersatukan Rakyat Indonesia.</a:t>
            </a:r>
            <a:endParaRPr lang="id-ID" sz="2800" dirty="0"/>
          </a:p>
        </p:txBody>
      </p:sp>
    </p:spTree>
    <p:extLst>
      <p:ext uri="{BB962C8B-B14F-4D97-AF65-F5344CB8AC3E}">
        <p14:creationId xmlns:p14="http://schemas.microsoft.com/office/powerpoint/2010/main" xmlns="" val="32407585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712968" cy="4031873"/>
          </a:xfrm>
          <a:prstGeom prst="rect">
            <a:avLst/>
          </a:prstGeom>
        </p:spPr>
        <p:txBody>
          <a:bodyPr wrap="square">
            <a:spAutoFit/>
          </a:bodyPr>
          <a:lstStyle/>
          <a:p>
            <a:r>
              <a:rPr lang="id-ID" sz="3200" b="1" dirty="0" smtClean="0"/>
              <a:t>13. Pancasila Sebagai Pandangan Hidup</a:t>
            </a:r>
          </a:p>
          <a:p>
            <a:r>
              <a:rPr lang="id-ID" sz="3200" dirty="0" smtClean="0"/>
              <a:t>Setiap manusia di dunia pasti mempunyai pandangan hidup. Pandangan hidup adalah suatu wawasan menyeluruh terhadap kehidupan yang terdiri dari kesatuan rangkaian nilai-nilai luhur. Pandangan hidup berfungsi sebagai pedoman untuk mengatur hubungan manusia dengan sesama, lingkungan dan mengatur hubungan manusia dengan Tuhannya.</a:t>
            </a:r>
            <a:endParaRPr lang="id-ID" sz="3200" dirty="0"/>
          </a:p>
        </p:txBody>
      </p:sp>
    </p:spTree>
    <p:extLst>
      <p:ext uri="{BB962C8B-B14F-4D97-AF65-F5344CB8AC3E}">
        <p14:creationId xmlns:p14="http://schemas.microsoft.com/office/powerpoint/2010/main" xmlns="" val="8476944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31825"/>
            <a:ext cx="9144000" cy="2677656"/>
          </a:xfrm>
          <a:prstGeom prst="rect">
            <a:avLst/>
          </a:prstGeom>
        </p:spPr>
        <p:txBody>
          <a:bodyPr wrap="square">
            <a:spAutoFit/>
          </a:bodyPr>
          <a:lstStyle/>
          <a:p>
            <a:r>
              <a:rPr lang="id-ID" sz="2800" dirty="0" smtClean="0"/>
              <a:t>Dalam kehidupan bangsa Indonesia yang beraneka ragam adat dan budaya, pada dasarnya setiap adat budaya telah mengamalkan juga kelima unsur Pancasila sehingga dapat dinyatakan berpancasila dalam adat budaya. Di samping itu, di dalam kehidupan beragamapun telah mengamalkan juga kelima unsur Pancasila dalam kehidupan sehari-hari. </a:t>
            </a:r>
            <a:endParaRPr lang="id-ID" sz="2800" dirty="0"/>
          </a:p>
        </p:txBody>
      </p:sp>
      <p:sp>
        <p:nvSpPr>
          <p:cNvPr id="3" name="Rectangle 2"/>
          <p:cNvSpPr/>
          <p:nvPr/>
        </p:nvSpPr>
        <p:spPr>
          <a:xfrm>
            <a:off x="251520" y="188640"/>
            <a:ext cx="8640960" cy="707886"/>
          </a:xfrm>
          <a:prstGeom prst="rect">
            <a:avLst/>
          </a:prstGeom>
        </p:spPr>
        <p:txBody>
          <a:bodyPr wrap="square">
            <a:spAutoFit/>
          </a:bodyPr>
          <a:lstStyle/>
          <a:p>
            <a:r>
              <a:rPr lang="id-ID" sz="4000" b="1" dirty="0" smtClean="0"/>
              <a:t>14.Pancasila sbg </a:t>
            </a:r>
            <a:r>
              <a:rPr lang="id-ID" sz="4000" b="1" dirty="0"/>
              <a:t>Pemersatuan Bangsa</a:t>
            </a:r>
          </a:p>
        </p:txBody>
      </p:sp>
    </p:spTree>
    <p:extLst>
      <p:ext uri="{BB962C8B-B14F-4D97-AF65-F5344CB8AC3E}">
        <p14:creationId xmlns:p14="http://schemas.microsoft.com/office/powerpoint/2010/main" xmlns="" val="16768787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784976" cy="5016758"/>
          </a:xfrm>
          <a:prstGeom prst="rect">
            <a:avLst/>
          </a:prstGeom>
        </p:spPr>
        <p:txBody>
          <a:bodyPr wrap="square">
            <a:spAutoFit/>
          </a:bodyPr>
          <a:lstStyle/>
          <a:p>
            <a:r>
              <a:rPr lang="id-ID" sz="4000" dirty="0"/>
              <a:t>Setiap agama di Indonesia pada dasarnya mengajarkan berketuhanan, mengajarkan juga tentang kemanusiaan dan menumbuhkan rasa persatuan dan keadilan. Jadi semua bentuk agama apapun di Indonesia telah mengamalkan Pancasila sehingga dalam kehidupan beragama ada rasa persatuan dan saling menghormati antar umat beragama.</a:t>
            </a:r>
          </a:p>
        </p:txBody>
      </p:sp>
    </p:spTree>
    <p:extLst>
      <p:ext uri="{BB962C8B-B14F-4D97-AF65-F5344CB8AC3E}">
        <p14:creationId xmlns:p14="http://schemas.microsoft.com/office/powerpoint/2010/main" xmlns="" val="42079390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9"/>
            <a:ext cx="8640960" cy="5632311"/>
          </a:xfrm>
          <a:prstGeom prst="rect">
            <a:avLst/>
          </a:prstGeom>
        </p:spPr>
        <p:txBody>
          <a:bodyPr wrap="square">
            <a:spAutoFit/>
          </a:bodyPr>
          <a:lstStyle/>
          <a:p>
            <a:r>
              <a:rPr lang="id-ID" sz="3600" dirty="0"/>
              <a:t>Bangsa Indonesia yang terdiri dari berbagai macam-macam suku pun bukan menjadi suatu pembeda bagi warga negara Indonesia, justru ini dijadikan nilai positif bagi Indonesia sebagai negara yang beragam suku dan budaya. Semboyan Bhineka Tunggal Ika yang artinya walaupun berbeda-beda tetapi tetap satu jua adalah prinsip kuat bangsa Indonesia walaupun Indonesia adalah  bangsa majemuk yang multi agama, multi bahasa, multi budaya dan multi ras.</a:t>
            </a:r>
          </a:p>
        </p:txBody>
      </p:sp>
    </p:spTree>
    <p:extLst>
      <p:ext uri="{BB962C8B-B14F-4D97-AF65-F5344CB8AC3E}">
        <p14:creationId xmlns:p14="http://schemas.microsoft.com/office/powerpoint/2010/main" xmlns="" val="41624681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4524315"/>
          </a:xfrm>
          <a:prstGeom prst="rect">
            <a:avLst/>
          </a:prstGeom>
        </p:spPr>
        <p:txBody>
          <a:bodyPr wrap="square">
            <a:spAutoFit/>
          </a:bodyPr>
          <a:lstStyle/>
          <a:p>
            <a:r>
              <a:rPr lang="id-ID" sz="3600" dirty="0"/>
              <a:t>Manusia sebagai makhluk ciptaan Tuhan Yang Maha Esa dalam perjuangan untuk mencapai kehidupan yang lebih sempurna, senantiasa memerlukan nilai-nilai luhur yang dijunjungnya sebagai pandangan hidup. Nilai-nilai luhur adalah suatu tolok ukur kebaikan yang berkaitan dengan hal-hal yang bersifat mendasar dalam hidup manusia seperti cita-cita yang hendak dicapainya di masa depan.</a:t>
            </a:r>
          </a:p>
        </p:txBody>
      </p:sp>
    </p:spTree>
    <p:extLst>
      <p:ext uri="{BB962C8B-B14F-4D97-AF65-F5344CB8AC3E}">
        <p14:creationId xmlns:p14="http://schemas.microsoft.com/office/powerpoint/2010/main" xmlns="" val="836896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6494085"/>
          </a:xfrm>
          <a:prstGeom prst="rect">
            <a:avLst/>
          </a:prstGeom>
        </p:spPr>
        <p:txBody>
          <a:bodyPr wrap="square">
            <a:spAutoFit/>
          </a:bodyPr>
          <a:lstStyle/>
          <a:p>
            <a:r>
              <a:rPr lang="id-ID" sz="3200" dirty="0">
                <a:latin typeface="Arial Narrow" pitchFamily="34" charset="0"/>
                <a:cs typeface="Arial" pitchFamily="34" charset="0"/>
              </a:rPr>
              <a:t>Dengan suatu pandangan hidup yang jelas maka bangsa Indonesia akan memiliki </a:t>
            </a:r>
            <a:r>
              <a:rPr lang="id-ID" sz="3200" dirty="0">
                <a:latin typeface="Arial Narrow" pitchFamily="34" charset="0"/>
                <a:cs typeface="Arabic Typesetting" pitchFamily="66" charset="-78"/>
              </a:rPr>
              <a:t>pandangan</a:t>
            </a:r>
            <a:r>
              <a:rPr lang="id-ID" sz="3200" dirty="0">
                <a:latin typeface="Arial Narrow" pitchFamily="34" charset="0"/>
                <a:cs typeface="Arial" pitchFamily="34" charset="0"/>
              </a:rPr>
              <a:t> dan pedoman bagaimana mengenal dan memecahkan berbagai masalah politik, sosial budaya, ekonomi, hukum, dan persoalan lainnya dalam ruang lingkup kehidupan masyarakat yang semakin maju. </a:t>
            </a:r>
            <a:endParaRPr lang="id-ID" sz="3200" dirty="0" smtClean="0">
              <a:latin typeface="Arial Narrow" pitchFamily="34" charset="0"/>
              <a:cs typeface="Arial" pitchFamily="34" charset="0"/>
            </a:endParaRPr>
          </a:p>
          <a:p>
            <a:endParaRPr lang="id-ID" sz="3200" dirty="0">
              <a:latin typeface="Arial Narrow" pitchFamily="34" charset="0"/>
            </a:endParaRPr>
          </a:p>
          <a:p>
            <a:r>
              <a:rPr lang="id-ID" sz="3200" dirty="0" smtClean="0">
                <a:latin typeface="Arial Narrow" pitchFamily="34" charset="0"/>
              </a:rPr>
              <a:t>Pancasila </a:t>
            </a:r>
            <a:r>
              <a:rPr lang="id-ID" sz="3200" dirty="0">
                <a:latin typeface="Arial Narrow" pitchFamily="34" charset="0"/>
              </a:rPr>
              <a:t>sebagai pandangan hidup bangsa merupakan suatu kristalisasi dari nilai-nilai yang hidup dalam masyarakat Indonesia, maka pandangan hidup tersebut dijunjung tinggi oleh warganya karena pandangan hidup pancasila berakar pada budaya dan pandangan hidup masyarakat.</a:t>
            </a:r>
          </a:p>
        </p:txBody>
      </p:sp>
    </p:spTree>
    <p:extLst>
      <p:ext uri="{BB962C8B-B14F-4D97-AF65-F5344CB8AC3E}">
        <p14:creationId xmlns:p14="http://schemas.microsoft.com/office/powerpoint/2010/main" xmlns="" val="3984611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88640"/>
            <a:ext cx="5941691" cy="584775"/>
          </a:xfrm>
          <a:prstGeom prst="rect">
            <a:avLst/>
          </a:prstGeom>
          <a:solidFill>
            <a:schemeClr val="tx2">
              <a:lumMod val="20000"/>
              <a:lumOff val="80000"/>
            </a:schemeClr>
          </a:solidFill>
          <a:effectLst>
            <a:glow rad="228600">
              <a:schemeClr val="accent6">
                <a:satMod val="175000"/>
                <a:alpha val="40000"/>
              </a:schemeClr>
            </a:glow>
          </a:effectLst>
        </p:spPr>
        <p:txBody>
          <a:bodyPr wrap="none">
            <a:spAutoFit/>
          </a:bodyPr>
          <a:lstStyle/>
          <a:p>
            <a:r>
              <a:rPr lang="id-ID" sz="3200" b="1" dirty="0" smtClean="0"/>
              <a:t>2. Pancasila Sebagai Dasar Negara</a:t>
            </a:r>
            <a:endParaRPr lang="id-ID" sz="3200" b="1" dirty="0"/>
          </a:p>
        </p:txBody>
      </p:sp>
      <p:sp>
        <p:nvSpPr>
          <p:cNvPr id="5" name="TextBox 4"/>
          <p:cNvSpPr txBox="1"/>
          <p:nvPr/>
        </p:nvSpPr>
        <p:spPr>
          <a:xfrm>
            <a:off x="395536" y="1052736"/>
            <a:ext cx="8640960" cy="5509200"/>
          </a:xfrm>
          <a:prstGeom prst="rect">
            <a:avLst/>
          </a:prstGeom>
          <a:solidFill>
            <a:srgbClr val="FBEAC7"/>
          </a:solidFill>
          <a:ln w="38100" cap="sq" cmpd="thickThin">
            <a:solidFill>
              <a:schemeClr val="accent1"/>
            </a:solidFill>
            <a:bevel/>
          </a:ln>
        </p:spPr>
        <p:txBody>
          <a:bodyPr wrap="square" rtlCol="0">
            <a:spAutoFit/>
          </a:bodyPr>
          <a:lstStyle/>
          <a:p>
            <a:pPr marL="457200" indent="-457200">
              <a:buFont typeface="Wingdings" pitchFamily="2" charset="2"/>
              <a:buChar char="v"/>
            </a:pPr>
            <a:r>
              <a:rPr lang="id-ID" sz="3200" dirty="0"/>
              <a:t>Dasar negara merupakan alas atau fundamen yang menjadi pijakan </a:t>
            </a:r>
            <a:r>
              <a:rPr lang="id-ID" sz="3200" dirty="0" smtClean="0"/>
              <a:t>untuk memberikan </a:t>
            </a:r>
            <a:r>
              <a:rPr lang="id-ID" sz="3200" dirty="0"/>
              <a:t>kekuatan </a:t>
            </a:r>
            <a:r>
              <a:rPr lang="id-ID" sz="3200" dirty="0" smtClean="0"/>
              <a:t>berdirinya </a:t>
            </a:r>
            <a:r>
              <a:rPr lang="id-ID" sz="3200" dirty="0"/>
              <a:t>sebuah negara. </a:t>
            </a:r>
          </a:p>
          <a:p>
            <a:pPr marL="457200" indent="-457200">
              <a:buFont typeface="Wingdings" pitchFamily="2" charset="2"/>
              <a:buChar char="v"/>
            </a:pPr>
            <a:r>
              <a:rPr lang="id-ID" sz="3200" dirty="0" smtClean="0"/>
              <a:t>Sebagai </a:t>
            </a:r>
            <a:r>
              <a:rPr lang="id-ID" sz="3200" dirty="0"/>
              <a:t>dasar Negara, pancasila merupakan suatu asas kerohanian yang meliputi suasana kebatinan atau cita-cita hukum, sehingga merupakan </a:t>
            </a:r>
            <a:r>
              <a:rPr lang="id-ID" sz="3200" dirty="0" smtClean="0"/>
              <a:t>sumber </a:t>
            </a:r>
            <a:r>
              <a:rPr lang="id-ID" sz="3200" dirty="0"/>
              <a:t>nilai, norma, serta akidah, baik moral maupun hukum Negara. </a:t>
            </a:r>
          </a:p>
          <a:p>
            <a:pPr marL="457200" indent="-457200">
              <a:buFont typeface="Wingdings" pitchFamily="2" charset="2"/>
              <a:buChar char="v"/>
            </a:pPr>
            <a:r>
              <a:rPr lang="id-ID" sz="3200" dirty="0" smtClean="0"/>
              <a:t>Pancasila, dalam fungsinya sebagai dasar negara, merupakan sumber kaidah hukum yang mengatur negara RI</a:t>
            </a:r>
            <a:r>
              <a:rPr lang="id-ID" sz="3200" dirty="0"/>
              <a:t>, </a:t>
            </a:r>
            <a:r>
              <a:rPr lang="id-ID" sz="3200" dirty="0" smtClean="0"/>
              <a:t>yakni termasuk seluruh unsur-unsurnya pemerintah, wilayah dan rakyat. </a:t>
            </a:r>
            <a:endParaRPr lang="id-ID" sz="3200" dirty="0"/>
          </a:p>
        </p:txBody>
      </p:sp>
    </p:spTree>
    <p:extLst>
      <p:ext uri="{BB962C8B-B14F-4D97-AF65-F5344CB8AC3E}">
        <p14:creationId xmlns:p14="http://schemas.microsoft.com/office/powerpoint/2010/main" xmlns="" val="1647063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72953"/>
            <a:ext cx="8712968" cy="5632311"/>
          </a:xfrm>
          <a:prstGeom prst="rect">
            <a:avLst/>
          </a:prstGeom>
        </p:spPr>
        <p:txBody>
          <a:bodyPr wrap="square">
            <a:spAutoFit/>
          </a:bodyPr>
          <a:lstStyle/>
          <a:p>
            <a:r>
              <a:rPr lang="id-ID" sz="3600" dirty="0" smtClean="0"/>
              <a:t>Dalam </a:t>
            </a:r>
            <a:r>
              <a:rPr lang="id-ID" sz="3600" dirty="0"/>
              <a:t>kedudukannya sebagai dasar Negara, pancasila mempunyai kekuatan mengikat secara hukum. Dasar formal kedudukan pancasila sebagai Dasar Negara Republik Indonesia termaktub dalam Pembukaan Undang-Undang Dasar 1945 alinea IV yang berbunyi “….. maka disusunlah kemerdekaan kebangsaan Indonesia itu dakam suatu Undang-undang Dasar Negara Indonesia, yang terbentuk dalam suatu susunan Negara Republik Indonesia yang berkedaulatan rakyat, dengan berdasar </a:t>
            </a:r>
            <a:r>
              <a:rPr lang="id-ID" sz="3600" dirty="0" smtClean="0"/>
              <a:t>kepada</a:t>
            </a:r>
            <a:endParaRPr lang="id-ID" sz="3600" dirty="0"/>
          </a:p>
        </p:txBody>
      </p:sp>
    </p:spTree>
    <p:extLst>
      <p:ext uri="{BB962C8B-B14F-4D97-AF65-F5344CB8AC3E}">
        <p14:creationId xmlns:p14="http://schemas.microsoft.com/office/powerpoint/2010/main" xmlns="" val="414105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68952" cy="6186309"/>
          </a:xfrm>
          <a:prstGeom prst="rect">
            <a:avLst/>
          </a:prstGeom>
        </p:spPr>
        <p:txBody>
          <a:bodyPr wrap="square">
            <a:spAutoFit/>
          </a:bodyPr>
          <a:lstStyle/>
          <a:p>
            <a:r>
              <a:rPr lang="id-ID" sz="3600" dirty="0"/>
              <a:t>: Ketuhanan Yang Maha Esa, kemanusiaan yang adil danberadab, persatuan Indonesia, kerakyatan yang dipimpin oleh hikmat kebijaksanaan dalam permusyawaratan perwakilan, serta dengan mewujudkan suatu keadilan social bagi seluruh rakyat Indonesia” . Pancasila sebagai dasar negara ditunjukkan pada kalimat “...yang berdasar kepada…” hal ini didasarkan atas interpretasi historis sebagaimana ditentukan oleh BPUPKI bahwa Bahwa dasar negara itu disebut dengan pancasila.</a:t>
            </a:r>
          </a:p>
        </p:txBody>
      </p:sp>
    </p:spTree>
    <p:extLst>
      <p:ext uri="{BB962C8B-B14F-4D97-AF65-F5344CB8AC3E}">
        <p14:creationId xmlns:p14="http://schemas.microsoft.com/office/powerpoint/2010/main" xmlns="" val="9424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48901"/>
            <a:ext cx="8640960" cy="4524315"/>
          </a:xfrm>
          <a:prstGeom prst="rect">
            <a:avLst/>
          </a:prstGeom>
        </p:spPr>
        <p:txBody>
          <a:bodyPr wrap="square">
            <a:spAutoFit/>
          </a:bodyPr>
          <a:lstStyle/>
          <a:p>
            <a:r>
              <a:rPr lang="id-ID" sz="3600" dirty="0" smtClean="0"/>
              <a:t>Dalam </a:t>
            </a:r>
            <a:r>
              <a:rPr lang="id-ID" sz="3600" dirty="0"/>
              <a:t>pembentukan negara bahwa tujuan utama dirumuskannya pancasila adalah sebagai Dasar Negara Republik Indonesia. </a:t>
            </a:r>
            <a:endParaRPr lang="id-ID" sz="3600" dirty="0" smtClean="0"/>
          </a:p>
          <a:p>
            <a:r>
              <a:rPr lang="id-ID" sz="3600" dirty="0" smtClean="0"/>
              <a:t>Fungsi </a:t>
            </a:r>
            <a:r>
              <a:rPr lang="id-ID" sz="3600" dirty="0"/>
              <a:t>pokok pancasila adalah sebagai dasar negara. Hal ini sesuai dengan  dasar yuridis sebagaimana tercantum </a:t>
            </a:r>
            <a:r>
              <a:rPr lang="id-ID" sz="3600" dirty="0" smtClean="0"/>
              <a:t>dlm </a:t>
            </a:r>
            <a:r>
              <a:rPr lang="id-ID" sz="3600" dirty="0"/>
              <a:t>pembukaan UUD 1945, ketetapan MPR No.V/MPR/1973 dan ketetapan No. IX/MPR/1978. </a:t>
            </a:r>
            <a:endParaRPr lang="id-ID" sz="3600" dirty="0" smtClean="0"/>
          </a:p>
        </p:txBody>
      </p:sp>
    </p:spTree>
    <p:extLst>
      <p:ext uri="{BB962C8B-B14F-4D97-AF65-F5344CB8AC3E}">
        <p14:creationId xmlns:p14="http://schemas.microsoft.com/office/powerpoint/2010/main" xmlns="" val="1323740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340768"/>
            <a:ext cx="7416824" cy="4585871"/>
          </a:xfrm>
          <a:prstGeom prst="rect">
            <a:avLst/>
          </a:prstGeom>
        </p:spPr>
        <p:txBody>
          <a:bodyPr wrap="square">
            <a:spAutoFit/>
          </a:bodyPr>
          <a:lstStyle/>
          <a:p>
            <a:pPr marL="742950" indent="-742950" algn="just">
              <a:buAutoNum type="alphaUcPeriod"/>
            </a:pPr>
            <a:r>
              <a:rPr lang="id-ID" sz="3600" b="1" dirty="0" smtClean="0"/>
              <a:t>Substansi </a:t>
            </a:r>
            <a:r>
              <a:rPr lang="id-ID" sz="3600" b="1" dirty="0"/>
              <a:t>Dasar </a:t>
            </a:r>
            <a:r>
              <a:rPr lang="id-ID" sz="3600" b="1" dirty="0" smtClean="0"/>
              <a:t>Negara</a:t>
            </a:r>
          </a:p>
          <a:p>
            <a:pPr algn="just"/>
            <a:endParaRPr lang="id-ID" sz="4000" b="1" dirty="0"/>
          </a:p>
          <a:p>
            <a:pPr algn="just"/>
            <a:r>
              <a:rPr lang="id-ID" sz="3600" dirty="0"/>
              <a:t>Terdapat bermacam-macam dasar negara seperti liberalisme, sosialisme, komunisme. Bangsa Indonesia menjadikan pancasila sebagai dasar negaranya. Di antara dasar-dasar negara itu ada persamaan dan ada perbedaannya.</a:t>
            </a:r>
          </a:p>
        </p:txBody>
      </p:sp>
      <p:sp>
        <p:nvSpPr>
          <p:cNvPr id="3" name="Rectangle 2"/>
          <p:cNvSpPr/>
          <p:nvPr/>
        </p:nvSpPr>
        <p:spPr>
          <a:xfrm>
            <a:off x="251520" y="260648"/>
            <a:ext cx="8712968" cy="707886"/>
          </a:xfrm>
          <a:prstGeom prst="rect">
            <a:avLst/>
          </a:prstGeom>
        </p:spPr>
        <p:txBody>
          <a:bodyPr wrap="square">
            <a:spAutoFit/>
          </a:bodyPr>
          <a:lstStyle/>
          <a:p>
            <a:r>
              <a:rPr lang="id-ID" sz="4000" b="1" dirty="0" smtClean="0"/>
              <a:t>3.  Pancasila sebagai Dasar </a:t>
            </a:r>
            <a:r>
              <a:rPr lang="id-ID" sz="4000" b="1" dirty="0"/>
              <a:t>Negara</a:t>
            </a:r>
          </a:p>
        </p:txBody>
      </p:sp>
    </p:spTree>
    <p:extLst>
      <p:ext uri="{BB962C8B-B14F-4D97-AF65-F5344CB8AC3E}">
        <p14:creationId xmlns:p14="http://schemas.microsoft.com/office/powerpoint/2010/main" xmlns="" val="3981269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Ang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1_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456</TotalTime>
  <Words>1720</Words>
  <Application>Microsoft Office PowerPoint</Application>
  <PresentationFormat>On-screen Show (4:3)</PresentationFormat>
  <Paragraphs>96</Paragraphs>
  <Slides>35</Slides>
  <Notes>0</Notes>
  <HiddenSlides>0</HiddenSlides>
  <MMClips>0</MMClips>
  <ScaleCrop>false</ScaleCrop>
  <HeadingPairs>
    <vt:vector size="4" baseType="variant">
      <vt:variant>
        <vt:lpstr>Theme</vt:lpstr>
      </vt:variant>
      <vt:variant>
        <vt:i4>3</vt:i4>
      </vt:variant>
      <vt:variant>
        <vt:lpstr>Slide Titles</vt:lpstr>
      </vt:variant>
      <vt:variant>
        <vt:i4>35</vt:i4>
      </vt:variant>
    </vt:vector>
  </HeadingPairs>
  <TitlesOfParts>
    <vt:vector size="38" baseType="lpstr">
      <vt:lpstr>Equity</vt:lpstr>
      <vt:lpstr>Angles</vt:lpstr>
      <vt:lpstr>1_Equity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ISI Denpasar</dc:creator>
  <cp:lastModifiedBy>I Wayan Widharma</cp:lastModifiedBy>
  <cp:revision>38</cp:revision>
  <dcterms:created xsi:type="dcterms:W3CDTF">2013-09-28T18:22:14Z</dcterms:created>
  <dcterms:modified xsi:type="dcterms:W3CDTF">2013-10-03T07:00:33Z</dcterms:modified>
</cp:coreProperties>
</file>